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47"/>
  </p:notesMasterIdLst>
  <p:handoutMasterIdLst>
    <p:handoutMasterId r:id="rId48"/>
  </p:handoutMasterIdLst>
  <p:sldIdLst>
    <p:sldId id="2076137937" r:id="rId6"/>
    <p:sldId id="2076137938" r:id="rId7"/>
    <p:sldId id="2076137911" r:id="rId8"/>
    <p:sldId id="1370" r:id="rId9"/>
    <p:sldId id="1841" r:id="rId10"/>
    <p:sldId id="2076137939" r:id="rId11"/>
    <p:sldId id="2076136710" r:id="rId12"/>
    <p:sldId id="751" r:id="rId13"/>
    <p:sldId id="2076136711" r:id="rId14"/>
    <p:sldId id="8262" r:id="rId15"/>
    <p:sldId id="2076137945"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076137977" r:id="rId42"/>
    <p:sldId id="11930" r:id="rId43"/>
    <p:sldId id="2076137968" r:id="rId44"/>
    <p:sldId id="1387" r:id="rId45"/>
    <p:sldId id="1386" r:id="rId46"/>
  </p:sldIdLst>
  <p:sldSz cx="12436475" cy="6994525"/>
  <p:notesSz cx="6858000" cy="9144000"/>
  <p:custDataLst>
    <p:tags r:id="rId49"/>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0C8682EF-709C-4DD2-B11B-19E2D910C2A9}">
          <p14:sldIdLst>
            <p14:sldId id="2076137937"/>
            <p14:sldId id="2076137938"/>
            <p14:sldId id="2076137911"/>
          </p14:sldIdLst>
        </p14:section>
        <p14:section name="Main Section" id="{DBA7CB84-7B66-4E24-AC1A-2003CF831DC5}">
          <p14:sldIdLst>
            <p14:sldId id="1370"/>
            <p14:sldId id="1841"/>
            <p14:sldId id="2076137939"/>
            <p14:sldId id="2076136710"/>
            <p14:sldId id="751"/>
            <p14:sldId id="2076136711"/>
            <p14:sldId id="8262"/>
            <p14:sldId id="2076137945"/>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076137977"/>
            <p14:sldId id="11930"/>
            <p14:sldId id="2076137968"/>
            <p14:sldId id="1387"/>
            <p14:sldId id="1386"/>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39" autoAdjust="0"/>
    <p:restoredTop sz="82168" autoAdjust="0"/>
  </p:normalViewPr>
  <p:slideViewPr>
    <p:cSldViewPr>
      <p:cViewPr varScale="1">
        <p:scale>
          <a:sx n="104" d="100"/>
          <a:sy n="104" d="100"/>
        </p:scale>
        <p:origin x="254" y="91"/>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1422"/>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4/30/2020 12:58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4/30/2020 12:57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12:57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12:57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0D77EC-7210-4A9C-B813-11969CCBFA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12:57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4/30/2020 12:57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8</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4/30/2020 12:57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631250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4/30/2020 12:57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88973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4/30/2020 12:57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283749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or Azure Synapse Spark. Use the machine learning framework of choice to do so.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4/30/2020 12:57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064126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dirty="0">
                <a:solidFill>
                  <a:schemeClr val="tx1"/>
                </a:solidFill>
                <a:effectLst/>
                <a:latin typeface="Segoe UI Light" pitchFamily="34" charset="0"/>
                <a:ea typeface="+mn-ea"/>
                <a:cs typeface="+mn-cs"/>
                <a:hlinkClick r:id="rId3"/>
              </a:rPr>
              <a:t>Open Neural Network Exchange</a:t>
            </a:r>
            <a:r>
              <a:rPr lang="en-US" sz="900" b="0" i="0" kern="1200" dirty="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dirty="0">
                <a:solidFill>
                  <a:schemeClr val="tx1"/>
                </a:solidFill>
                <a:effectLst/>
                <a:latin typeface="Segoe UI Light" pitchFamily="34" charset="0"/>
                <a:ea typeface="+mn-ea"/>
                <a:cs typeface="+mn-cs"/>
                <a:hlinkClick r:id="rId4"/>
              </a:rPr>
              <a:t>community of partners</a:t>
            </a:r>
            <a:r>
              <a:rPr lang="en-US" sz="900" b="0" i="0" kern="1200" dirty="0">
                <a:solidFill>
                  <a:schemeClr val="tx1"/>
                </a:solidFill>
                <a:effectLst/>
                <a:latin typeface="Segoe UI Light" pitchFamily="34" charset="0"/>
                <a:ea typeface="+mn-ea"/>
                <a:cs typeface="+mn-cs"/>
              </a:rPr>
              <a:t>, including Microsoft, who create compatible frameworks and tools.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create ONNX models from many frameworks, including </a:t>
            </a:r>
            <a:r>
              <a:rPr lang="en-US" sz="900" b="0" i="0" kern="1200" dirty="0" err="1">
                <a:solidFill>
                  <a:schemeClr val="tx1"/>
                </a:solidFill>
                <a:effectLst/>
                <a:latin typeface="Segoe UI Light" pitchFamily="34" charset="0"/>
                <a:ea typeface="+mn-ea"/>
                <a:cs typeface="+mn-cs"/>
              </a:rPr>
              <a:t>PyTorch</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Chainer</a:t>
            </a:r>
            <a:r>
              <a:rPr lang="en-US" sz="900" b="0" i="0" kern="1200" dirty="0">
                <a:solidFill>
                  <a:schemeClr val="tx1"/>
                </a:solidFill>
                <a:effectLst/>
                <a:latin typeface="Segoe UI Light" pitchFamily="34" charset="0"/>
                <a:ea typeface="+mn-ea"/>
                <a:cs typeface="+mn-cs"/>
              </a:rPr>
              <a:t>, Microsoft Cognitive Toolkit (CNTK), </a:t>
            </a:r>
            <a:r>
              <a:rPr lang="en-US" sz="900" b="0" i="0" kern="1200" dirty="0" err="1">
                <a:solidFill>
                  <a:schemeClr val="tx1"/>
                </a:solidFill>
                <a:effectLst/>
                <a:latin typeface="Segoe UI Light" pitchFamily="34" charset="0"/>
                <a:ea typeface="+mn-ea"/>
                <a:cs typeface="+mn-cs"/>
              </a:rPr>
              <a:t>MXNet</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ML.Net</a:t>
            </a:r>
            <a:r>
              <a:rPr lang="en-US" sz="900" b="0" i="0" kern="1200" dirty="0">
                <a:solidFill>
                  <a:schemeClr val="tx1"/>
                </a:solidFill>
                <a:effectLst/>
                <a:latin typeface="Segoe UI Light" pitchFamily="34" charset="0"/>
                <a:ea typeface="+mn-ea"/>
                <a:cs typeface="+mn-cs"/>
              </a:rPr>
              <a:t>, TensorFlow, </a:t>
            </a:r>
            <a:r>
              <a:rPr lang="en-US" sz="900" b="0" i="0" kern="1200" dirty="0" err="1">
                <a:solidFill>
                  <a:schemeClr val="tx1"/>
                </a:solidFill>
                <a:effectLst/>
                <a:latin typeface="Segoe UI Light" pitchFamily="34" charset="0"/>
                <a:ea typeface="+mn-ea"/>
                <a:cs typeface="+mn-cs"/>
              </a:rPr>
              <a:t>Keras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SciKit</a:t>
            </a:r>
            <a:r>
              <a:rPr lang="en-US" sz="900" b="0" i="0" kern="1200" dirty="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dirty="0" err="1">
                <a:solidFill>
                  <a:schemeClr val="tx1"/>
                </a:solidFill>
                <a:effectLst/>
                <a:latin typeface="Segoe UI Light" pitchFamily="34" charset="0"/>
                <a:ea typeface="+mn-ea"/>
                <a:cs typeface="+mn-cs"/>
              </a:rPr>
              <a:t>TensorRT</a:t>
            </a:r>
            <a:r>
              <a:rPr lang="en-US" sz="900" b="0" i="0" kern="1200" dirty="0">
                <a:solidFill>
                  <a:schemeClr val="tx1"/>
                </a:solidFill>
                <a:effectLst/>
                <a:latin typeface="Segoe UI Light" pitchFamily="34" charset="0"/>
                <a:ea typeface="+mn-ea"/>
                <a:cs typeface="+mn-cs"/>
              </a:rPr>
              <a:t> on NVidia GPUs. </a:t>
            </a:r>
            <a:r>
              <a:rPr lang="en-US" sz="900" b="0" i="0" u="none" strike="noStrike" kern="1200" dirty="0">
                <a:solidFill>
                  <a:schemeClr val="tx1"/>
                </a:solidFill>
                <a:effectLst/>
                <a:latin typeface="Segoe UI Light" pitchFamily="34" charset="0"/>
                <a:ea typeface="+mn-ea"/>
                <a:cs typeface="+mn-cs"/>
                <a:hlinkClick r:id="rId5"/>
              </a:rPr>
              <a:t>ONNX models can be deployed</a:t>
            </a:r>
            <a:r>
              <a:rPr lang="en-US" sz="900" b="0" i="0" kern="1200" dirty="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dirty="0">
                <a:solidFill>
                  <a:schemeClr val="tx1"/>
                </a:solidFill>
                <a:effectLst/>
                <a:latin typeface="Segoe UI Light" pitchFamily="34" charset="0"/>
                <a:ea typeface="+mn-ea"/>
                <a:cs typeface="+mn-cs"/>
                <a:hlinkClick r:id="rId6"/>
              </a:rPr>
              <a:t>Windows ML</a:t>
            </a:r>
            <a:r>
              <a:rPr lang="en-US" sz="900" b="0" i="0" kern="1200" dirty="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scientists: use the framework of their choice to create and train models</a:t>
            </a:r>
          </a:p>
          <a:p>
            <a:r>
              <a:rPr lang="en-US" sz="900" b="0" i="0" kern="1200" dirty="0">
                <a:solidFill>
                  <a:schemeClr val="tx1"/>
                </a:solidFill>
                <a:effectLst/>
                <a:latin typeface="Segoe UI Light" pitchFamily="34" charset="0"/>
                <a:ea typeface="+mn-ea"/>
                <a:cs typeface="+mn-cs"/>
              </a:rPr>
              <a:t>Developers: deploy models cross-platform with minimal integration work</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4/30/2020 12:57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9990709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47540"/>
          </a:xfrm>
        </p:spPr>
        <p:txBody>
          <a:bodyPr wrap="square" lIns="0" tIns="0" rIns="0" bIns="0">
            <a:spAutoFit/>
          </a:bodyPr>
          <a:lstStyle>
            <a:lvl1pPr marL="0" indent="0">
              <a:lnSpc>
                <a:spcPct val="100000"/>
              </a:lnSpc>
              <a:spcBef>
                <a:spcPts val="0"/>
              </a:spcBef>
              <a:spcAft>
                <a:spcPts val="900"/>
              </a:spcAft>
              <a:buNone/>
              <a:defRPr sz="1836"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1"/>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4300"/>
          </a:xfrm>
        </p:spPr>
        <p:txBody>
          <a:bodyPr lIns="0" tIns="0" rIns="0" bIns="0">
            <a:noAutofit/>
          </a:bodyPr>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2"/>
            <a:ext cx="5659119" cy="2728345"/>
          </a:xfrm>
        </p:spPr>
        <p:txBody>
          <a:bodyPr lIns="0" tIns="0" rIns="0" bIns="0"/>
          <a:lstStyle>
            <a:lvl1pPr marL="0" indent="0">
              <a:lnSpc>
                <a:spcPct val="100000"/>
              </a:lnSpc>
              <a:spcBef>
                <a:spcPts val="0"/>
              </a:spcBef>
              <a:spcAft>
                <a:spcPts val="700"/>
              </a:spcAft>
              <a:buNone/>
              <a:defRPr sz="1428" b="1">
                <a:solidFill>
                  <a:schemeClr val="tx2"/>
                </a:solidFill>
                <a:latin typeface="+mn-lt"/>
              </a:defRPr>
            </a:lvl1pPr>
            <a:lvl2pPr marL="0" marR="0" indent="0" algn="l" defTabSz="932384" rtl="0" eaLnBrk="1" fontAlgn="auto" latinLnBrk="0" hangingPunct="1">
              <a:lnSpc>
                <a:spcPct val="100000"/>
              </a:lnSpc>
              <a:spcBef>
                <a:spcPts val="0"/>
              </a:spcBef>
              <a:spcAft>
                <a:spcPts val="700"/>
              </a:spcAft>
              <a:buClrTx/>
              <a:buSzPct val="90000"/>
              <a:buFont typeface="Arial" panose="020B0604020202020204" pitchFamily="34" charset="0"/>
              <a:buNone/>
              <a:tabLst/>
              <a:defRPr sz="1428">
                <a:solidFill>
                  <a:srgbClr val="000000"/>
                </a:solidFill>
              </a:defRPr>
            </a:lvl2pPr>
            <a:lvl3pPr marL="457024" indent="0">
              <a:buNone/>
              <a:defRPr/>
            </a:lvl3pPr>
            <a:lvl4pPr marL="685537" indent="0">
              <a:buNone/>
              <a:defRPr/>
            </a:lvl4pPr>
            <a:lvl5pPr marL="914049"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414358231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4/30/2020</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2560082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221106066"/>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8320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20552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3827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0604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9173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6295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98248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79411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723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967482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323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94462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70440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9012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6995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77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5265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3963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697717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8307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844903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840613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image" Target="../media/image13.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40"/>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6" r:id="rId36"/>
    <p:sldLayoutId id="2147484407" r:id="rId37"/>
    <p:sldLayoutId id="2147484408" r:id="rId38"/>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886659183"/>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ypi.org/" TargetMode="Externa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hyperlink" Target="https://www.python.org/dev/peps/pep-0440/#version-specifier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jpe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Spark for Data Science</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a:t>Session Day/Time:</a:t>
                      </a:r>
                    </a:p>
                  </a:txBody>
                  <a:tcPr marL="93260" marR="93260" marT="46630" marB="46630" anchor="ctr">
                    <a:solidFill>
                      <a:schemeClr val="bg1">
                        <a:lumMod val="85000"/>
                      </a:schemeClr>
                    </a:solidFill>
                  </a:tcPr>
                </a:tc>
                <a:tc>
                  <a:txBody>
                    <a:bodyPr/>
                    <a:lstStyle/>
                    <a:p>
                      <a:r>
                        <a:rPr lang="en-US" sz="1100" dirty="0"/>
                        <a:t>Day 3, Model, Manage &amp; Secure: 08:00 – 08:45</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CSA19P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3994964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81175" y="1456040"/>
            <a:ext cx="5258896" cy="2968120"/>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91436" lvl="1" indent="-291436" defTabSz="932563">
              <a:lnSpc>
                <a:spcPct val="90000"/>
              </a:lnSpc>
              <a:spcBef>
                <a:spcPts val="587"/>
              </a:spcBef>
              <a:spcAft>
                <a:spcPts val="612"/>
              </a:spcAft>
              <a:buClrTx/>
              <a:buFont typeface="Arial" panose="020B0604020202020204" pitchFamily="34" charset="0"/>
              <a:buChar char="•"/>
              <a:tabLst>
                <a:tab pos="645399" algn="l"/>
              </a:tabLst>
              <a:defRPr/>
            </a:pPr>
            <a:r>
              <a:rPr lang="en-US" sz="1632"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91436" lvl="1" indent="-291436" defTabSz="932563">
              <a:lnSpc>
                <a:spcPct val="90000"/>
              </a:lnSpc>
              <a:spcBef>
                <a:spcPts val="587"/>
              </a:spcBef>
              <a:spcAft>
                <a:spcPts val="612"/>
              </a:spcAft>
              <a:buClrTx/>
              <a:buFont typeface="Arial" panose="020B0604020202020204" pitchFamily="34" charset="0"/>
              <a:buChar char="•"/>
              <a:tabLst>
                <a:tab pos="645399" algn="l"/>
              </a:tabLst>
              <a:defRPr/>
            </a:pPr>
            <a:r>
              <a:rPr lang="en-US" sz="1632" kern="0" dirty="0">
                <a:solidFill>
                  <a:schemeClr val="tx1"/>
                </a:solidFill>
                <a:ea typeface="+mn-ea"/>
                <a:cs typeface="Segoe UI Semilight" panose="020B0402040204020203" pitchFamily="34" charset="0"/>
              </a:rPr>
              <a:t>The results of the operations are collected by the driver</a:t>
            </a:r>
          </a:p>
          <a:p>
            <a:pPr marL="291436" lvl="1" indent="-291436" defTabSz="932563">
              <a:lnSpc>
                <a:spcPct val="90000"/>
              </a:lnSpc>
              <a:spcBef>
                <a:spcPts val="587"/>
              </a:spcBef>
              <a:spcAft>
                <a:spcPts val="612"/>
              </a:spcAft>
              <a:buClrTx/>
              <a:buFont typeface="Arial" panose="020B0604020202020204" pitchFamily="34" charset="0"/>
              <a:buChar char="•"/>
              <a:tabLst>
                <a:tab pos="645399" algn="l"/>
              </a:tabLst>
              <a:defRPr/>
            </a:pPr>
            <a:r>
              <a:rPr lang="en-US" sz="1632" kern="0" dirty="0">
                <a:solidFill>
                  <a:schemeClr val="tx1"/>
                </a:solidFill>
                <a:ea typeface="+mn-ea"/>
                <a:cs typeface="Segoe UI Semilight" panose="020B0402040204020203" pitchFamily="34" charset="0"/>
              </a:rPr>
              <a:t>The worker nodes read and write data from/to Data Sources including HDFS.</a:t>
            </a:r>
          </a:p>
          <a:p>
            <a:pPr marL="291436" lvl="1" indent="-291436" defTabSz="932563">
              <a:lnSpc>
                <a:spcPct val="90000"/>
              </a:lnSpc>
              <a:spcBef>
                <a:spcPts val="587"/>
              </a:spcBef>
              <a:spcAft>
                <a:spcPts val="612"/>
              </a:spcAft>
              <a:buClrTx/>
              <a:buFont typeface="Arial" panose="020B0604020202020204" pitchFamily="34" charset="0"/>
              <a:buChar char="•"/>
              <a:tabLst>
                <a:tab pos="645399" algn="l"/>
              </a:tabLst>
              <a:defRPr/>
            </a:pPr>
            <a:r>
              <a:rPr lang="en-US" sz="1632" kern="0" dirty="0">
                <a:solidFill>
                  <a:schemeClr val="tx1"/>
                </a:solidFill>
                <a:ea typeface="+mn-ea"/>
                <a:cs typeface="Segoe UI Semilight" panose="020B0402040204020203" pitchFamily="34" charset="0"/>
              </a:rPr>
              <a:t>Worker node also cache transformed data in memory as RDDs (Resilient Data Sets).</a:t>
            </a:r>
          </a:p>
          <a:p>
            <a:pPr marL="291436" lvl="1" indent="-291436" defTabSz="932563">
              <a:lnSpc>
                <a:spcPct val="90000"/>
              </a:lnSpc>
              <a:spcBef>
                <a:spcPts val="587"/>
              </a:spcBef>
              <a:spcAft>
                <a:spcPts val="612"/>
              </a:spcAft>
              <a:buClrTx/>
              <a:buFont typeface="Arial" panose="020B0604020202020204" pitchFamily="34" charset="0"/>
              <a:buChar char="•"/>
              <a:tabLst>
                <a:tab pos="645399" algn="l"/>
              </a:tabLst>
              <a:defRPr/>
            </a:pPr>
            <a:r>
              <a:rPr lang="en-US" sz="1632"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769376" y="1127108"/>
            <a:ext cx="6595668" cy="5722207"/>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836" b="1" dirty="0">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632">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428" dirty="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6494" tIns="149196" rIns="186494" bIns="149196" rtlCol="0" anchor="ctr">
              <a:noAutofit/>
            </a:bodyPr>
            <a:lstStyle/>
            <a:p>
              <a:pPr defTabSz="932563">
                <a:lnSpc>
                  <a:spcPct val="90000"/>
                </a:lnSpc>
                <a:spcAft>
                  <a:spcPts val="612"/>
                </a:spcAft>
                <a:defRPr/>
              </a:pPr>
              <a:r>
                <a:rPr lang="en-US" sz="1428" dirty="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428" dirty="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04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dirty="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dirty="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dirty="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224">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6494" tIns="149196" rIns="186494" bIns="149196" rtlCol="0" anchor="ctr">
              <a:noAutofit/>
            </a:bodyPr>
            <a:lstStyle/>
            <a:p>
              <a:pPr algn="ctr" defTabSz="932563">
                <a:lnSpc>
                  <a:spcPct val="90000"/>
                </a:lnSpc>
                <a:spcAft>
                  <a:spcPts val="612"/>
                </a:spcAft>
                <a:defRPr/>
              </a:pPr>
              <a:r>
                <a:rPr lang="en-US" sz="1836" dirty="0">
                  <a:solidFill>
                    <a:srgbClr val="FFFFFF"/>
                  </a:solidFill>
                  <a:latin typeface="Segoe UI Semibold" panose="020B0702040204020203" pitchFamily="34" charset="0"/>
                  <a:cs typeface="Segoe UI Semibold" panose="020B0702040204020203" pitchFamily="34" charset="0"/>
                </a:rPr>
                <a:t>Driver Program</a:t>
              </a:r>
              <a:br>
                <a:rPr lang="en-US" sz="1836" dirty="0">
                  <a:solidFill>
                    <a:srgbClr val="FFFFFF"/>
                  </a:solidFill>
                  <a:latin typeface="Segoe UI Semibold" panose="020B0702040204020203" pitchFamily="34" charset="0"/>
                  <a:cs typeface="Segoe UI Semibold" panose="020B0702040204020203" pitchFamily="34" charset="0"/>
                </a:rPr>
              </a:br>
              <a:r>
                <a:rPr lang="en-US" sz="1632" dirty="0" err="1">
                  <a:solidFill>
                    <a:srgbClr val="FFFFFF"/>
                  </a:solidFill>
                  <a:latin typeface="Segoe UI Semibold" panose="020B0702040204020203" pitchFamily="34" charset="0"/>
                  <a:cs typeface="Segoe UI Semibold" panose="020B0702040204020203" pitchFamily="34" charset="0"/>
                </a:rPr>
                <a:t>SparkContext</a:t>
              </a:r>
              <a:endParaRPr lang="en-US" sz="1632" dirty="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864052" y="1127108"/>
            <a:ext cx="6419440" cy="5722207"/>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35795" y="225109"/>
            <a:ext cx="11561710" cy="544296"/>
          </a:xfrm>
        </p:spPr>
        <p:txBody>
          <a:bodyPr/>
          <a:lstStyle/>
          <a:p>
            <a:r>
              <a:rPr lang="en-US" sz="3468" spc="-150" dirty="0"/>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1580874" y="2464241"/>
            <a:ext cx="4104445" cy="2723161"/>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597">
              <a:defRPr/>
            </a:pPr>
            <a:r>
              <a:rPr lang="en-US" sz="1224" b="1">
                <a:solidFill>
                  <a:prstClr val="white"/>
                </a:solidFill>
                <a:latin typeface="Calibri" panose="020F0502020204030204"/>
              </a:rPr>
              <a:t>Synapse Service</a:t>
            </a:r>
          </a:p>
        </p:txBody>
      </p:sp>
      <p:sp>
        <p:nvSpPr>
          <p:cNvPr id="3" name="Rectangle 2">
            <a:extLst>
              <a:ext uri="{FF2B5EF4-FFF2-40B4-BE49-F238E27FC236}">
                <a16:creationId xmlns:a16="http://schemas.microsoft.com/office/drawing/2014/main" id="{86C91F7C-7E33-4B16-856E-03A0824D9AAA}"/>
              </a:ext>
            </a:extLst>
          </p:cNvPr>
          <p:cNvSpPr/>
          <p:nvPr/>
        </p:nvSpPr>
        <p:spPr>
          <a:xfrm>
            <a:off x="1795257" y="3201333"/>
            <a:ext cx="1875793" cy="74950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597">
              <a:defRPr/>
            </a:pPr>
            <a:r>
              <a:rPr lang="en-US" sz="1071" b="1">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1866598" y="3549348"/>
            <a:ext cx="747573" cy="30818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816"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2796409" y="3539458"/>
            <a:ext cx="747574" cy="30818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632" b="1">
                <a:solidFill>
                  <a:prstClr val="black">
                    <a:lumMod val="65000"/>
                    <a:lumOff val="35000"/>
                  </a:prstClr>
                </a:solidFill>
                <a:latin typeface="Calibri" panose="020F0502020204030204"/>
              </a:rPr>
              <a:t>…</a:t>
            </a:r>
          </a:p>
        </p:txBody>
      </p:sp>
      <p:sp>
        <p:nvSpPr>
          <p:cNvPr id="6" name="Rectangle 5">
            <a:extLst>
              <a:ext uri="{FF2B5EF4-FFF2-40B4-BE49-F238E27FC236}">
                <a16:creationId xmlns:a16="http://schemas.microsoft.com/office/drawing/2014/main" id="{CA427120-D657-4594-A194-F3BCD68C476E}"/>
              </a:ext>
            </a:extLst>
          </p:cNvPr>
          <p:cNvSpPr/>
          <p:nvPr/>
        </p:nvSpPr>
        <p:spPr>
          <a:xfrm>
            <a:off x="1795257" y="4248953"/>
            <a:ext cx="1875793" cy="74950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597">
              <a:defRPr/>
            </a:pPr>
            <a:r>
              <a:rPr lang="en-US" sz="1071"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1893246" y="4631029"/>
            <a:ext cx="835483" cy="30818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816" b="1">
                <a:solidFill>
                  <a:prstClr val="black">
                    <a:lumMod val="65000"/>
                    <a:lumOff val="35000"/>
                  </a:prstClr>
                </a:solidFill>
                <a:latin typeface="Calibri" panose="020F0502020204030204"/>
              </a:rPr>
              <a:t>Spark Plugin</a:t>
            </a:r>
          </a:p>
        </p:txBody>
      </p:sp>
      <p:sp>
        <p:nvSpPr>
          <p:cNvPr id="10" name="Rectangle 9">
            <a:extLst>
              <a:ext uri="{FF2B5EF4-FFF2-40B4-BE49-F238E27FC236}">
                <a16:creationId xmlns:a16="http://schemas.microsoft.com/office/drawing/2014/main" id="{89FC5364-BE4C-4B79-B623-2B66CEA0761A}"/>
              </a:ext>
            </a:extLst>
          </p:cNvPr>
          <p:cNvSpPr/>
          <p:nvPr/>
        </p:nvSpPr>
        <p:spPr>
          <a:xfrm>
            <a:off x="1795256" y="2805030"/>
            <a:ext cx="1875793" cy="34437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4243444" y="3403872"/>
            <a:ext cx="1085214" cy="34437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4993225" y="3645939"/>
            <a:ext cx="436163" cy="30317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r>
              <a:rPr lang="en-US" sz="816"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1795257" y="1592752"/>
            <a:ext cx="1875793" cy="55578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4369926" y="947615"/>
            <a:ext cx="1246598" cy="72084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3671050" y="1667694"/>
            <a:ext cx="1322175" cy="20295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2733153" y="3950840"/>
            <a:ext cx="0" cy="29811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2733153" y="2148540"/>
            <a:ext cx="1" cy="65649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4223718" y="2805030"/>
            <a:ext cx="1085214" cy="34437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3671049" y="2977218"/>
            <a:ext cx="55266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3671050" y="3576060"/>
            <a:ext cx="572394" cy="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4243445" y="4432277"/>
            <a:ext cx="1150161" cy="38883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597">
              <a:defRPr/>
            </a:pPr>
            <a:r>
              <a:rPr lang="en-US" sz="1071" b="1" dirty="0">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5046135" y="4776377"/>
            <a:ext cx="436163" cy="30317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r>
              <a:rPr lang="en-US" sz="816"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3671050" y="4623708"/>
            <a:ext cx="572394" cy="29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1" name="Flowchart: Magnetic Disk 30">
            <a:extLst>
              <a:ext uri="{FF2B5EF4-FFF2-40B4-BE49-F238E27FC236}">
                <a16:creationId xmlns:a16="http://schemas.microsoft.com/office/drawing/2014/main" id="{8F1A7A26-2385-4F96-B8DF-4F120CC3BFEE}"/>
              </a:ext>
            </a:extLst>
          </p:cNvPr>
          <p:cNvSpPr/>
          <p:nvPr/>
        </p:nvSpPr>
        <p:spPr>
          <a:xfrm>
            <a:off x="3621252" y="4807283"/>
            <a:ext cx="436163" cy="30317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32597">
              <a:defRPr/>
            </a:pPr>
            <a:r>
              <a:rPr lang="en-US" sz="816" b="1">
                <a:solidFill>
                  <a:prstClr val="black">
                    <a:lumMod val="65000"/>
                    <a:lumOff val="35000"/>
                  </a:prstClr>
                </a:solidFill>
                <a:latin typeface="Calibri" panose="020F0502020204030204"/>
              </a:rPr>
              <a:t>DB</a:t>
            </a:r>
          </a:p>
        </p:txBody>
      </p:sp>
      <p:sp>
        <p:nvSpPr>
          <p:cNvPr id="32" name="Rectangle 31">
            <a:extLst>
              <a:ext uri="{FF2B5EF4-FFF2-40B4-BE49-F238E27FC236}">
                <a16:creationId xmlns:a16="http://schemas.microsoft.com/office/drawing/2014/main" id="{F128D1E9-83EC-4005-B708-15076FBB4DE3}"/>
              </a:ext>
            </a:extLst>
          </p:cNvPr>
          <p:cNvSpPr/>
          <p:nvPr/>
        </p:nvSpPr>
        <p:spPr>
          <a:xfrm>
            <a:off x="6130046" y="4349336"/>
            <a:ext cx="1431065" cy="555789"/>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5393606" y="4626696"/>
            <a:ext cx="736441" cy="53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2" name="Rectangle 111">
            <a:extLst>
              <a:ext uri="{FF2B5EF4-FFF2-40B4-BE49-F238E27FC236}">
                <a16:creationId xmlns:a16="http://schemas.microsoft.com/office/drawing/2014/main" id="{DA6B7B35-A9B6-4D55-9BB4-7FAE81C1508A}"/>
              </a:ext>
            </a:extLst>
          </p:cNvPr>
          <p:cNvSpPr/>
          <p:nvPr/>
        </p:nvSpPr>
        <p:spPr>
          <a:xfrm>
            <a:off x="1955422" y="5682490"/>
            <a:ext cx="3344628" cy="1014638"/>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32597">
              <a:defRPr/>
            </a:pPr>
            <a:r>
              <a:rPr lang="en-US" sz="1071" b="1" dirty="0">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2089846" y="6032313"/>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2587893" y="6032313"/>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3106887" y="6032313"/>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5430473" y="4774702"/>
            <a:ext cx="1284685" cy="1545529"/>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sp>
        <p:nvSpPr>
          <p:cNvPr id="124" name="Rectangle 123">
            <a:extLst>
              <a:ext uri="{FF2B5EF4-FFF2-40B4-BE49-F238E27FC236}">
                <a16:creationId xmlns:a16="http://schemas.microsoft.com/office/drawing/2014/main" id="{927528E6-9D9E-406B-AC99-727E76D07DE0}"/>
              </a:ext>
            </a:extLst>
          </p:cNvPr>
          <p:cNvSpPr/>
          <p:nvPr/>
        </p:nvSpPr>
        <p:spPr>
          <a:xfrm>
            <a:off x="3626434" y="6032312"/>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4151277" y="6032312"/>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sp>
        <p:nvSpPr>
          <p:cNvPr id="131" name="Rectangle 130">
            <a:extLst>
              <a:ext uri="{FF2B5EF4-FFF2-40B4-BE49-F238E27FC236}">
                <a16:creationId xmlns:a16="http://schemas.microsoft.com/office/drawing/2014/main" id="{1CC400BB-BA0C-4095-ACD8-EF7036BEB6BE}"/>
              </a:ext>
            </a:extLst>
          </p:cNvPr>
          <p:cNvSpPr/>
          <p:nvPr/>
        </p:nvSpPr>
        <p:spPr>
          <a:xfrm>
            <a:off x="2812778" y="4626462"/>
            <a:ext cx="747574" cy="30818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632" b="1">
                <a:solidFill>
                  <a:prstClr val="black">
                    <a:lumMod val="65000"/>
                    <a:lumOff val="35000"/>
                  </a:prstClr>
                </a:solidFill>
                <a:latin typeface="Calibri" panose="020F0502020204030204"/>
              </a:rPr>
              <a:t>…</a:t>
            </a:r>
          </a:p>
        </p:txBody>
      </p:sp>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2309540" y="4939212"/>
            <a:ext cx="1447" cy="10931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39" name="Rectangle 138">
            <a:extLst>
              <a:ext uri="{FF2B5EF4-FFF2-40B4-BE49-F238E27FC236}">
                <a16:creationId xmlns:a16="http://schemas.microsoft.com/office/drawing/2014/main" id="{B968E5F2-D1AE-42DF-80EB-7FD75ADF2333}"/>
              </a:ext>
            </a:extLst>
          </p:cNvPr>
          <p:cNvSpPr/>
          <p:nvPr/>
        </p:nvSpPr>
        <p:spPr>
          <a:xfrm>
            <a:off x="4670578" y="6032311"/>
            <a:ext cx="439387" cy="52426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32597">
              <a:defRPr/>
            </a:pPr>
            <a:r>
              <a:rPr lang="en-US" sz="1071" b="1">
                <a:solidFill>
                  <a:prstClr val="black">
                    <a:lumMod val="65000"/>
                    <a:lumOff val="35000"/>
                  </a:prstClr>
                </a:solidFill>
                <a:latin typeface="Calibri" panose="020F0502020204030204"/>
              </a:rPr>
              <a:t>VM</a:t>
            </a:r>
          </a:p>
        </p:txBody>
      </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9356" y="406753"/>
            <a:ext cx="7588705" cy="624224"/>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3468" spc="-150" dirty="0">
                <a:ln w="3175">
                  <a:noFill/>
                </a:ln>
                <a:solidFill>
                  <a:schemeClr val="tx2"/>
                </a:solidFill>
                <a:ea typeface="+mn-ea"/>
                <a:cs typeface="Segoe UI" pitchFamily="34" charset="0"/>
              </a:rPr>
              <a:t>Spark Notebook Execution with the </a:t>
            </a:r>
            <a:br>
              <a:rPr lang="en-US" sz="3468" spc="-150" dirty="0">
                <a:ln w="3175">
                  <a:noFill/>
                </a:ln>
                <a:solidFill>
                  <a:schemeClr val="tx2"/>
                </a:solidFill>
                <a:ea typeface="+mn-ea"/>
                <a:cs typeface="Segoe UI" pitchFamily="34" charset="0"/>
              </a:rPr>
            </a:br>
            <a:r>
              <a:rPr lang="en-US" sz="3468" spc="-150" dirty="0">
                <a:ln w="3175">
                  <a:noFill/>
                </a:ln>
                <a:solidFill>
                  <a:schemeClr val="tx2"/>
                </a:solidFill>
                <a:ea typeface="+mn-ea"/>
                <a:cs typeface="Segoe UI" pitchFamily="34" charset="0"/>
              </a:rPr>
              <a:t>Synapse Job Service</a:t>
            </a:r>
          </a:p>
        </p:txBody>
      </p:sp>
      <p:sp>
        <p:nvSpPr>
          <p:cNvPr id="144" name="TextBox 143">
            <a:extLst>
              <a:ext uri="{FF2B5EF4-FFF2-40B4-BE49-F238E27FC236}">
                <a16:creationId xmlns:a16="http://schemas.microsoft.com/office/drawing/2014/main" id="{966135BF-8847-4D52-B828-2DE7122C4195}"/>
              </a:ext>
            </a:extLst>
          </p:cNvPr>
          <p:cNvSpPr txBox="1"/>
          <p:nvPr/>
        </p:nvSpPr>
        <p:spPr>
          <a:xfrm>
            <a:off x="7988062" y="554693"/>
            <a:ext cx="3843540" cy="6596489"/>
          </a:xfrm>
          <a:prstGeom prst="rect">
            <a:avLst/>
          </a:prstGeom>
          <a:noFill/>
        </p:spPr>
        <p:txBody>
          <a:bodyPr wrap="square" rtlCol="0" anchor="t">
            <a:spAutoFit/>
          </a:bodyPr>
          <a:lstStyle/>
          <a:p>
            <a:pPr marL="291436" indent="-291436" defTabSz="932597">
              <a:spcAft>
                <a:spcPts val="612"/>
              </a:spcAft>
              <a:buFont typeface="Arial" panose="020B0604020202020204" pitchFamily="34" charset="0"/>
              <a:buChar char="•"/>
              <a:defRPr/>
            </a:pPr>
            <a:r>
              <a:rPr lang="en-US" sz="1224" dirty="0">
                <a:latin typeface="Calibri" panose="020F0502020204030204"/>
              </a:rPr>
              <a:t>User creates Synapse Workspace and Spark pool and launches Synapse Studio.</a:t>
            </a:r>
          </a:p>
          <a:p>
            <a:pPr marL="291436" indent="-291436" defTabSz="932597">
              <a:spcAft>
                <a:spcPts val="612"/>
              </a:spcAft>
              <a:buFont typeface="Arial" panose="020B0604020202020204" pitchFamily="34" charset="0"/>
              <a:buChar char="•"/>
              <a:defRPr/>
            </a:pPr>
            <a:r>
              <a:rPr lang="en-US" sz="1224" dirty="0">
                <a:latin typeface="Calibri" panose="020F0502020204030204"/>
              </a:rPr>
              <a:t>User attaches Notebook to Spark pool and enters one or more Spark statements (code blocks).</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The Notebook client gets user token from AAD and sends a Spark session create request to Synapse Gateway.</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Synapse Gateway authenticates the request and validates authorizations on the Workspace and Spark pool and forwards it to the Spark (Livy) controller hosted in Synapse Job Service frontend.</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The Job Service frontend forwards the request to Job Service backend that creates two jobs – one for creating the cluster and the other for creating the Spark session.</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The Job service backend contacts Synapse Resource Provider to obtain Workspace and Spark pool details and delegates the cluster creation request to Synapse Instance Service.</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Once the instance is created, the Job Service backend forwards the Spark session creation request to the Livy endpoint in the cluster.</a:t>
            </a:r>
            <a:endParaRPr lang="en-US" sz="1224" dirty="0">
              <a:latin typeface="Calibri" panose="020F0502020204030204"/>
              <a:cs typeface="Calibri"/>
            </a:endParaRPr>
          </a:p>
          <a:p>
            <a:pPr marL="291436" indent="-291436" defTabSz="932597">
              <a:spcAft>
                <a:spcPts val="612"/>
              </a:spcAft>
              <a:buFont typeface="Arial" panose="020B0604020202020204" pitchFamily="34" charset="0"/>
              <a:buChar char="•"/>
              <a:defRPr/>
            </a:pPr>
            <a:r>
              <a:rPr lang="en-US" sz="1224" dirty="0">
                <a:latin typeface="Calibri" panose="020F0502020204030204"/>
              </a:rPr>
              <a:t>Once the Spark session is created the Notebook client sends Spark statements to the Job Service frontend.</a:t>
            </a:r>
            <a:endParaRPr lang="en-US" sz="1224" dirty="0">
              <a:latin typeface="Calibri" panose="020F0502020204030204"/>
              <a:cs typeface="Calibri"/>
            </a:endParaRPr>
          </a:p>
          <a:p>
            <a:pPr marL="291436" indent="-291436">
              <a:spcAft>
                <a:spcPts val="612"/>
              </a:spcAft>
              <a:buFont typeface="Arial" panose="020B0604020202020204" pitchFamily="34" charset="0"/>
              <a:buChar char="•"/>
              <a:defRPr/>
            </a:pPr>
            <a:r>
              <a:rPr lang="en-US" sz="1224" dirty="0">
                <a:latin typeface="Calibri" panose="020F0502020204030204"/>
              </a:rPr>
              <a:t>Job Service frontend obtains the actual Livy endpoint for the cluster created for the particular user from the backend and sends the statement directly to Livy for execution.</a:t>
            </a:r>
            <a:endParaRPr lang="en-US" sz="1224" dirty="0">
              <a:latin typeface="Calibri" panose="020F0502020204030204"/>
              <a:cs typeface="Calibri"/>
            </a:endParaRPr>
          </a:p>
          <a:p>
            <a:pPr marL="291436" indent="-291436" defTabSz="932597">
              <a:buFont typeface="Arial" panose="020B0604020202020204" pitchFamily="34" charset="0"/>
              <a:buChar char="•"/>
              <a:defRPr/>
            </a:pPr>
            <a:endParaRPr lang="en-US" sz="1428" dirty="0">
              <a:solidFill>
                <a:prstClr val="black"/>
              </a:solidFill>
              <a:latin typeface="Calibri" panose="020F0502020204030204"/>
            </a:endParaRPr>
          </a:p>
        </p:txBody>
      </p:sp>
    </p:spTree>
    <p:extLst>
      <p:ext uri="{BB962C8B-B14F-4D97-AF65-F5344CB8AC3E}">
        <p14:creationId xmlns:p14="http://schemas.microsoft.com/office/powerpoint/2010/main" val="24319947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34825" y="282608"/>
            <a:ext cx="10745882" cy="553998"/>
          </a:xfrm>
        </p:spPr>
        <p:txBody>
          <a:bodyPr anchor="t"/>
          <a:lstStyle/>
          <a:p>
            <a:r>
              <a:rPr lang="en-US" dirty="0"/>
              <a:t>Synapse Spark Instance Creation</a:t>
            </a:r>
          </a:p>
        </p:txBody>
      </p:sp>
      <p:sp>
        <p:nvSpPr>
          <p:cNvPr id="4" name="Rectangle 3">
            <a:extLst>
              <a:ext uri="{FF2B5EF4-FFF2-40B4-BE49-F238E27FC236}">
                <a16:creationId xmlns:a16="http://schemas.microsoft.com/office/drawing/2014/main" id="{0A8CF605-78CF-4C90-A0C7-20F1219C5FE7}"/>
              </a:ext>
            </a:extLst>
          </p:cNvPr>
          <p:cNvSpPr/>
          <p:nvPr/>
        </p:nvSpPr>
        <p:spPr>
          <a:xfrm>
            <a:off x="2757734" y="1943680"/>
            <a:ext cx="5866091" cy="3145001"/>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32597">
              <a:defRPr/>
            </a:pPr>
            <a:r>
              <a:rPr lang="en-US" sz="1224" b="1" dirty="0">
                <a:solidFill>
                  <a:prstClr val="black"/>
                </a:solidFill>
                <a:latin typeface="Calibri" panose="020F0502020204030204"/>
              </a:rPr>
              <a:t>Spark Instance</a:t>
            </a:r>
          </a:p>
          <a:p>
            <a:pPr algn="ctr" defTabSz="932597">
              <a:defRPr/>
            </a:pPr>
            <a:endParaRPr lang="en-US" sz="1122" dirty="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2886015" y="2285981"/>
            <a:ext cx="5609657" cy="2682167"/>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32597">
              <a:defRPr/>
            </a:pPr>
            <a:endParaRPr lang="en-US" sz="102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2978976" y="2529740"/>
            <a:ext cx="1008409" cy="2352862"/>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597">
              <a:defRPr/>
            </a:pPr>
            <a:r>
              <a:rPr lang="en-US" sz="1071"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047866" y="4578159"/>
            <a:ext cx="870628" cy="236213"/>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597">
              <a:defRPr/>
            </a:pPr>
            <a:r>
              <a:rPr lang="en-US" sz="816" dirty="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042403" y="3140851"/>
            <a:ext cx="855719" cy="221725"/>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816">
                <a:solidFill>
                  <a:schemeClr val="tx1"/>
                </a:solidFill>
                <a:latin typeface="Calibri" panose="020F0502020204030204"/>
              </a:rPr>
              <a:t>Hive Metastore</a:t>
            </a:r>
            <a:endParaRPr lang="en-US" sz="816">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047868" y="4288204"/>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dirty="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047867" y="3995175"/>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dirty="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047866" y="3702144"/>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076829" y="2529740"/>
            <a:ext cx="1008409" cy="2352862"/>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597">
              <a:defRPr/>
            </a:pPr>
            <a:r>
              <a:rPr lang="en-US" sz="1071"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145719" y="4578159"/>
            <a:ext cx="870628" cy="236213"/>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597">
              <a:defRPr/>
            </a:pPr>
            <a:r>
              <a:rPr lang="en-US" sz="816">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145721" y="4288204"/>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145720" y="3995175"/>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174682" y="2529740"/>
            <a:ext cx="1008409" cy="2352861"/>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597">
              <a:defRPr/>
            </a:pPr>
            <a:r>
              <a:rPr lang="en-US" sz="1071"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243573" y="4578158"/>
            <a:ext cx="870628" cy="236213"/>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597">
              <a:defRPr/>
            </a:pPr>
            <a:r>
              <a:rPr lang="en-US" sz="816">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243574" y="4288203"/>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243574" y="3995174"/>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268558" y="2529738"/>
            <a:ext cx="1008409" cy="2352862"/>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32597">
              <a:defRPr/>
            </a:pPr>
            <a:r>
              <a:rPr lang="en-US" sz="1071"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37448" y="4578157"/>
            <a:ext cx="870628" cy="236213"/>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32597">
              <a:defRPr/>
            </a:pPr>
            <a:r>
              <a:rPr lang="en-US" sz="816">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37450" y="4288202"/>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54963" y="2293156"/>
            <a:ext cx="570913" cy="254262"/>
          </a:xfrm>
          <a:prstGeom prst="rect">
            <a:avLst/>
          </a:prstGeom>
          <a:noFill/>
        </p:spPr>
        <p:txBody>
          <a:bodyPr wrap="none" rtlCol="0">
            <a:spAutoFit/>
          </a:bodyPr>
          <a:lstStyle/>
          <a:p>
            <a:pPr defTabSz="932597">
              <a:defRPr/>
            </a:pPr>
            <a:r>
              <a:rPr lang="en-US" sz="102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386357" y="2529738"/>
            <a:ext cx="1008409" cy="2353710"/>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32597">
              <a:defRPr/>
            </a:pPr>
            <a:r>
              <a:rPr lang="en-US" sz="1071"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55247" y="4579004"/>
            <a:ext cx="870628" cy="236213"/>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32597">
              <a:defRPr/>
            </a:pPr>
            <a:r>
              <a:rPr lang="en-US" sz="816" dirty="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848445" y="5074897"/>
            <a:ext cx="1401048" cy="697196"/>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32597">
              <a:defRPr/>
            </a:pPr>
            <a:r>
              <a:rPr lang="en-US" sz="1224" b="1" dirty="0">
                <a:solidFill>
                  <a:prstClr val="white"/>
                </a:solidFill>
                <a:latin typeface="Calibri" panose="020F0502020204030204"/>
              </a:rPr>
              <a:t>Synapse Cluster </a:t>
            </a:r>
          </a:p>
          <a:p>
            <a:pPr algn="ctr" defTabSz="932597">
              <a:defRPr/>
            </a:pPr>
            <a:r>
              <a:rPr lang="en-US" sz="1224" b="1" dirty="0">
                <a:solidFill>
                  <a:prstClr val="white"/>
                </a:solidFill>
                <a:latin typeface="Calibri" panose="020F0502020204030204"/>
              </a:rPr>
              <a:t>Service</a:t>
            </a:r>
          </a:p>
          <a:p>
            <a:pPr algn="ctr" defTabSz="932597">
              <a:defRPr/>
            </a:pPr>
            <a:r>
              <a:rPr lang="en-US" sz="1224" b="1" dirty="0">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086004" y="4827402"/>
            <a:ext cx="5875183" cy="603986"/>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557363" y="4824417"/>
            <a:ext cx="5088" cy="5776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763666" y="4827402"/>
            <a:ext cx="0" cy="5706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669278" y="4827403"/>
            <a:ext cx="0" cy="5811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492790" y="4820933"/>
            <a:ext cx="5088" cy="5776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779236" y="5704496"/>
            <a:ext cx="2911543" cy="367955"/>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32597">
              <a:defRPr/>
            </a:pPr>
            <a:r>
              <a:rPr lang="en-US" sz="1428">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882642" y="1406639"/>
            <a:ext cx="1401048" cy="517390"/>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1224" b="1" dirty="0">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548969" y="1924029"/>
            <a:ext cx="0" cy="315086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283689" y="1665334"/>
            <a:ext cx="3407090" cy="278346"/>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334793" y="2303489"/>
            <a:ext cx="1159482" cy="437684"/>
          </a:xfrm>
          <a:prstGeom prst="rect">
            <a:avLst/>
          </a:prstGeom>
          <a:solidFill>
            <a:schemeClr val="bg1"/>
          </a:solidFill>
        </p:spPr>
        <p:txBody>
          <a:bodyPr wrap="square" rtlCol="0">
            <a:spAutoFit/>
          </a:bodyPr>
          <a:lstStyle/>
          <a:p>
            <a:pPr defTabSz="932597">
              <a:defRPr/>
            </a:pPr>
            <a:r>
              <a:rPr lang="en-US" sz="1122" dirty="0">
                <a:solidFill>
                  <a:prstClr val="black"/>
                </a:solidFill>
                <a:latin typeface="Calibri" panose="020F0502020204030204"/>
              </a:rPr>
              <a:t>Create VMs with</a:t>
            </a:r>
          </a:p>
          <a:p>
            <a:pPr defTabSz="932597">
              <a:defRPr/>
            </a:pPr>
            <a:r>
              <a:rPr lang="en-US" sz="1122" dirty="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107298" y="1340033"/>
            <a:ext cx="1622392" cy="270285"/>
          </a:xfrm>
          <a:prstGeom prst="rect">
            <a:avLst/>
          </a:prstGeom>
          <a:solidFill>
            <a:schemeClr val="bg1"/>
          </a:solidFill>
        </p:spPr>
        <p:txBody>
          <a:bodyPr wrap="square" rtlCol="0">
            <a:spAutoFit/>
          </a:bodyPr>
          <a:lstStyle/>
          <a:p>
            <a:pPr defTabSz="932597">
              <a:defRPr/>
            </a:pPr>
            <a:r>
              <a:rPr lang="en-US" sz="1122" dirty="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183518" y="5303578"/>
            <a:ext cx="483544" cy="23983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defRPr/>
            </a:pPr>
            <a:endParaRPr lang="en-US" sz="102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552388" y="5269563"/>
            <a:ext cx="883182" cy="270285"/>
          </a:xfrm>
          <a:prstGeom prst="rect">
            <a:avLst/>
          </a:prstGeom>
          <a:solidFill>
            <a:schemeClr val="bg1"/>
          </a:solidFill>
        </p:spPr>
        <p:txBody>
          <a:bodyPr wrap="none" rtlCol="0">
            <a:spAutoFit/>
          </a:bodyPr>
          <a:lstStyle/>
          <a:p>
            <a:pPr defTabSz="932597">
              <a:defRPr/>
            </a:pPr>
            <a:r>
              <a:rPr lang="en-US" sz="1122" dirty="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329628" y="4770888"/>
            <a:ext cx="1036863" cy="270285"/>
          </a:xfrm>
          <a:prstGeom prst="rect">
            <a:avLst/>
          </a:prstGeom>
          <a:solidFill>
            <a:schemeClr val="bg1"/>
          </a:solidFill>
        </p:spPr>
        <p:txBody>
          <a:bodyPr wrap="none" rtlCol="0">
            <a:spAutoFit/>
          </a:bodyPr>
          <a:lstStyle/>
          <a:p>
            <a:pPr defTabSz="932597">
              <a:defRPr/>
            </a:pPr>
            <a:r>
              <a:rPr lang="en-US" sz="1122" dirty="0">
                <a:solidFill>
                  <a:prstClr val="black"/>
                </a:solidFill>
                <a:latin typeface="Calibri" panose="020F0502020204030204"/>
              </a:rPr>
              <a:t>Create Cluster</a:t>
            </a:r>
          </a:p>
        </p:txBody>
      </p:sp>
      <p:sp>
        <p:nvSpPr>
          <p:cNvPr id="42" name="TextBox 41">
            <a:extLst>
              <a:ext uri="{FF2B5EF4-FFF2-40B4-BE49-F238E27FC236}">
                <a16:creationId xmlns:a16="http://schemas.microsoft.com/office/drawing/2014/main" id="{A7E15D74-15CD-4233-93D7-340ED41C7EF6}"/>
              </a:ext>
            </a:extLst>
          </p:cNvPr>
          <p:cNvSpPr txBox="1"/>
          <p:nvPr/>
        </p:nvSpPr>
        <p:spPr>
          <a:xfrm>
            <a:off x="9146291" y="981540"/>
            <a:ext cx="3004392" cy="5094590"/>
          </a:xfrm>
          <a:prstGeom prst="rect">
            <a:avLst/>
          </a:prstGeom>
          <a:noFill/>
        </p:spPr>
        <p:txBody>
          <a:bodyPr wrap="square" rtlCol="0">
            <a:spAutoFit/>
          </a:bodyPr>
          <a:lstStyle/>
          <a:p>
            <a:pPr marL="291436" indent="-291436" defTabSz="932597">
              <a:spcAft>
                <a:spcPts val="612"/>
              </a:spcAft>
              <a:buFont typeface="+mj-lt"/>
              <a:buAutoNum type="arabicPeriod"/>
              <a:defRPr/>
            </a:pPr>
            <a:r>
              <a:rPr lang="en-US" sz="1224" dirty="0">
                <a:solidFill>
                  <a:prstClr val="black"/>
                </a:solidFill>
                <a:latin typeface="Calibri" panose="020F0502020204030204"/>
              </a:rPr>
              <a:t>Synapse Job Service sends request to Cluster Service for creating clusters per the description in the associated Spark pool.</a:t>
            </a:r>
          </a:p>
          <a:p>
            <a:pPr marL="291436" indent="-291436" defTabSz="932597">
              <a:spcAft>
                <a:spcPts val="612"/>
              </a:spcAft>
              <a:buFont typeface="+mj-lt"/>
              <a:buAutoNum type="arabicPeriod"/>
              <a:defRPr/>
            </a:pPr>
            <a:r>
              <a:rPr lang="en-US" sz="1224" dirty="0">
                <a:solidFill>
                  <a:prstClr val="black"/>
                </a:solidFill>
                <a:latin typeface="Calibri" panose="020F0502020204030204"/>
              </a:rPr>
              <a:t>Cluster Service sends request to Azure using Azure SDK to create VMs (required plus additional) with specialized VHD.</a:t>
            </a:r>
          </a:p>
          <a:p>
            <a:pPr marL="291436" indent="-291436" defTabSz="932597">
              <a:spcAft>
                <a:spcPts val="612"/>
              </a:spcAft>
              <a:buFont typeface="+mj-lt"/>
              <a:buAutoNum type="arabicPeriod"/>
              <a:defRPr/>
            </a:pPr>
            <a:r>
              <a:rPr lang="en-US" sz="1224" dirty="0">
                <a:solidFill>
                  <a:prstClr val="black"/>
                </a:solidFill>
                <a:latin typeface="Calibri" panose="020F0502020204030204"/>
              </a:rPr>
              <a:t>The specialized VHD contains bits  for all the services that are required by the Cluster type (for e.g. Spark) with prefetch instrumentation.</a:t>
            </a:r>
          </a:p>
          <a:p>
            <a:pPr marL="291436" indent="-291436" defTabSz="932597">
              <a:spcAft>
                <a:spcPts val="612"/>
              </a:spcAft>
              <a:buFont typeface="+mj-lt"/>
              <a:buAutoNum type="arabicPeriod"/>
              <a:defRPr/>
            </a:pPr>
            <a:r>
              <a:rPr lang="en-US" sz="1224" dirty="0">
                <a:solidFill>
                  <a:prstClr val="black"/>
                </a:solidFill>
                <a:latin typeface="Calibri" panose="020F0502020204030204"/>
              </a:rPr>
              <a:t>Once VM boots up, the Node Agent sends heartbeat to Cluster Service for getting node configuration.</a:t>
            </a:r>
          </a:p>
          <a:p>
            <a:pPr marL="291436" indent="-291436" defTabSz="932597">
              <a:spcAft>
                <a:spcPts val="612"/>
              </a:spcAft>
              <a:buFont typeface="+mj-lt"/>
              <a:buAutoNum type="arabicPeriod"/>
              <a:defRPr/>
            </a:pPr>
            <a:r>
              <a:rPr lang="en-US" sz="1224" dirty="0">
                <a:solidFill>
                  <a:prstClr val="black"/>
                </a:solidFill>
                <a:latin typeface="Calibri" panose="020F0502020204030204"/>
              </a:rPr>
              <a:t>The nodes are initialized and assigned roles based on their first heartbeat.</a:t>
            </a:r>
          </a:p>
          <a:p>
            <a:pPr marL="291436" indent="-291436" defTabSz="932597">
              <a:spcAft>
                <a:spcPts val="612"/>
              </a:spcAft>
              <a:buFont typeface="+mj-lt"/>
              <a:buAutoNum type="arabicPeriod"/>
              <a:defRPr/>
            </a:pPr>
            <a:r>
              <a:rPr lang="en-US" sz="1224" dirty="0">
                <a:solidFill>
                  <a:prstClr val="black"/>
                </a:solidFill>
                <a:latin typeface="Calibri" panose="020F0502020204030204"/>
              </a:rPr>
              <a:t>Extra nodes get deleted on first heartbeat.</a:t>
            </a:r>
          </a:p>
          <a:p>
            <a:pPr marL="291436" indent="-291436" defTabSz="932597">
              <a:spcAft>
                <a:spcPts val="612"/>
              </a:spcAft>
              <a:buFont typeface="+mj-lt"/>
              <a:buAutoNum type="arabicPeriod"/>
              <a:defRPr/>
            </a:pPr>
            <a:r>
              <a:rPr lang="en-US" sz="1224" dirty="0">
                <a:solidFill>
                  <a:prstClr val="black"/>
                </a:solidFill>
                <a:latin typeface="Calibri" panose="020F0502020204030204"/>
              </a:rPr>
              <a:t>After Cluster Service considers the cluster ready, it returns the Livy end-point to the Job Service.</a:t>
            </a:r>
          </a:p>
          <a:p>
            <a:pPr marL="349724" indent="-349724" defTabSz="932597">
              <a:buFont typeface="+mj-lt"/>
              <a:buAutoNum type="arabicPeriod"/>
              <a:defRPr/>
            </a:pPr>
            <a:endParaRPr lang="en-US" sz="1428" dirty="0">
              <a:solidFill>
                <a:prstClr val="black"/>
              </a:solidFill>
              <a:latin typeface="Calibri" panose="020F0502020204030204"/>
            </a:endParaRPr>
          </a:p>
        </p:txBody>
      </p:sp>
      <p:sp>
        <p:nvSpPr>
          <p:cNvPr id="41" name="Rectangle 40">
            <a:extLst>
              <a:ext uri="{FF2B5EF4-FFF2-40B4-BE49-F238E27FC236}">
                <a16:creationId xmlns:a16="http://schemas.microsoft.com/office/drawing/2014/main" id="{4F562B81-C84F-4198-9AC8-4C2819528333}"/>
              </a:ext>
            </a:extLst>
          </p:cNvPr>
          <p:cNvSpPr/>
          <p:nvPr/>
        </p:nvSpPr>
        <p:spPr>
          <a:xfrm>
            <a:off x="4164529" y="3702144"/>
            <a:ext cx="870628"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042403" y="3422854"/>
            <a:ext cx="855719" cy="221725"/>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32597">
              <a:defRPr/>
            </a:pPr>
            <a:r>
              <a:rPr lang="en-US" sz="816" dirty="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042403" y="2796229"/>
            <a:ext cx="855719" cy="299042"/>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918" dirty="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140256" y="2801814"/>
            <a:ext cx="855719" cy="829024"/>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918" dirty="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258482" y="2798040"/>
            <a:ext cx="855719" cy="1111586"/>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918" dirty="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37448" y="2804559"/>
            <a:ext cx="855719" cy="1412339"/>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32597">
              <a:defRPr/>
            </a:pPr>
            <a:r>
              <a:rPr lang="en-US" sz="918" dirty="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98357" y="4797728"/>
            <a:ext cx="283653" cy="236213"/>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b="1" dirty="0">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124731" y="2411631"/>
            <a:ext cx="283653" cy="236213"/>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b="1" dirty="0">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837150" y="1371555"/>
            <a:ext cx="283653" cy="236213"/>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b="1" dirty="0">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319490" y="5290450"/>
            <a:ext cx="283653" cy="236213"/>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24" b="1" dirty="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1664395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12886" y="475583"/>
            <a:ext cx="11463213" cy="544296"/>
          </a:xfrm>
        </p:spPr>
        <p:txBody>
          <a:bodyPr/>
          <a:lstStyle/>
          <a:p>
            <a:r>
              <a:rPr lang="en-US" sz="3468" spc="-150" dirty="0"/>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232040" y="2253574"/>
            <a:ext cx="6575300" cy="3876766"/>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35793" y="1346531"/>
            <a:ext cx="8500951" cy="1099644"/>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563">
              <a:lnSpc>
                <a:spcPct val="90000"/>
              </a:lnSpc>
              <a:spcBef>
                <a:spcPts val="587"/>
              </a:spcBef>
              <a:spcAft>
                <a:spcPts val="612"/>
              </a:spcAft>
              <a:buClrTx/>
              <a:tabLst>
                <a:tab pos="645399" algn="l"/>
              </a:tabLst>
              <a:defRPr/>
            </a:pPr>
            <a:r>
              <a:rPr lang="en-US" sz="1632" kern="0" dirty="0">
                <a:solidFill>
                  <a:schemeClr val="tx1"/>
                </a:solidFill>
                <a:ea typeface="+mn-ea"/>
                <a:cs typeface="Segoe UI Semilight" panose="020B0402040204020203" pitchFamily="34" charset="0"/>
              </a:rPr>
              <a:t>Provision Spark Pool through Azure Portal with default settings or per requirements </a:t>
            </a:r>
          </a:p>
          <a:p>
            <a:pPr marL="0" lvl="1" defTabSz="932563">
              <a:lnSpc>
                <a:spcPct val="90000"/>
              </a:lnSpc>
              <a:spcBef>
                <a:spcPts val="587"/>
              </a:spcBef>
              <a:spcAft>
                <a:spcPts val="612"/>
              </a:spcAft>
              <a:buClrTx/>
              <a:tabLst>
                <a:tab pos="645399" algn="l"/>
              </a:tabLst>
              <a:defRPr/>
            </a:pPr>
            <a:r>
              <a:rPr lang="en-US" sz="1632" kern="0" dirty="0">
                <a:solidFill>
                  <a:schemeClr val="tx1"/>
                </a:solidFill>
                <a:ea typeface="+mn-ea"/>
                <a:cs typeface="Segoe UI Semilight" panose="020B0402040204020203" pitchFamily="34" charset="0"/>
              </a:rPr>
              <a:t>Basic Settings – Minimum details required from user</a:t>
            </a:r>
          </a:p>
          <a:p>
            <a:pPr marL="0" lvl="1" defTabSz="932563">
              <a:lnSpc>
                <a:spcPct val="90000"/>
              </a:lnSpc>
              <a:spcBef>
                <a:spcPts val="587"/>
              </a:spcBef>
              <a:spcAft>
                <a:spcPts val="612"/>
              </a:spcAft>
              <a:buClrTx/>
              <a:tabLst>
                <a:tab pos="645399" algn="l"/>
              </a:tabLst>
              <a:defRPr/>
            </a:pPr>
            <a:endParaRPr lang="en-US" sz="1632" kern="0" dirty="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390473" y="4758180"/>
            <a:ext cx="6344081" cy="132277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64993" y="5300613"/>
            <a:ext cx="1691155" cy="503031"/>
          </a:xfrm>
          <a:prstGeom prst="rect">
            <a:avLst/>
          </a:prstGeom>
          <a:noFill/>
        </p:spPr>
        <p:txBody>
          <a:bodyPr wrap="none" lIns="186521" tIns="149217" rIns="186521" bIns="149217" rtlCol="0">
            <a:spAutoFit/>
          </a:bodyPr>
          <a:lstStyle/>
          <a:p>
            <a:pPr>
              <a:lnSpc>
                <a:spcPct val="90000"/>
              </a:lnSpc>
              <a:spcAft>
                <a:spcPts val="612"/>
              </a:spcAft>
            </a:pPr>
            <a:r>
              <a:rPr lang="en-US" sz="1428" dirty="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956149" y="5419567"/>
            <a:ext cx="434325" cy="132561"/>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390473" y="4377526"/>
            <a:ext cx="6344081" cy="33126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91367" y="4293605"/>
            <a:ext cx="2752934" cy="503031"/>
          </a:xfrm>
          <a:prstGeom prst="rect">
            <a:avLst/>
          </a:prstGeom>
          <a:noFill/>
        </p:spPr>
        <p:txBody>
          <a:bodyPr wrap="none" lIns="186521" tIns="149217" rIns="186521" bIns="149217" rtlCol="0">
            <a:spAutoFit/>
          </a:bodyPr>
          <a:lstStyle/>
          <a:p>
            <a:pPr>
              <a:lnSpc>
                <a:spcPct val="90000"/>
              </a:lnSpc>
              <a:spcAft>
                <a:spcPts val="612"/>
              </a:spcAft>
            </a:pPr>
            <a:r>
              <a:rPr lang="en-US" sz="1428" dirty="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5044302" y="4543160"/>
            <a:ext cx="346172" cy="1961"/>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12886" y="475583"/>
            <a:ext cx="11463213" cy="544296"/>
          </a:xfrm>
        </p:spPr>
        <p:txBody>
          <a:bodyPr/>
          <a:lstStyle/>
          <a:p>
            <a:r>
              <a:rPr lang="en-US" sz="3468" spc="-150" dirty="0"/>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6025904" y="1267786"/>
            <a:ext cx="5178993" cy="5518722"/>
          </a:xfrm>
          <a:prstGeom prst="rect">
            <a:avLst/>
          </a:prstGeom>
          <a:ln>
            <a:solidFill>
              <a:schemeClr val="bg2">
                <a:lumMod val="50000"/>
              </a:schemeClr>
            </a:solidFill>
          </a:ln>
        </p:spPr>
      </p:pic>
      <p:sp>
        <p:nvSpPr>
          <p:cNvPr id="5" name="Rectangle 4">
            <a:extLst>
              <a:ext uri="{FF2B5EF4-FFF2-40B4-BE49-F238E27FC236}">
                <a16:creationId xmlns:a16="http://schemas.microsoft.com/office/drawing/2014/main" id="{F97E5A45-AEB2-4BBA-86C1-BE677F2BEB41}"/>
              </a:ext>
            </a:extLst>
          </p:cNvPr>
          <p:cNvSpPr/>
          <p:nvPr/>
        </p:nvSpPr>
        <p:spPr bwMode="auto">
          <a:xfrm>
            <a:off x="881" y="-51811"/>
            <a:ext cx="12434710" cy="292231"/>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6495" tIns="149196" rIns="186495" bIns="149196" numCol="1" spcCol="0" rtlCol="0" fromWordArt="0" anchor="ctr" anchorCtr="0" forceAA="0" compatLnSpc="1">
            <a:prstTxWarp prst="textNoShape">
              <a:avLst/>
            </a:prstTxWarp>
            <a:noAutofit/>
          </a:bodyPr>
          <a:lstStyle/>
          <a:p>
            <a:pPr defTabSz="950919" fontAlgn="base">
              <a:lnSpc>
                <a:spcPct val="90000"/>
              </a:lnSpc>
              <a:spcBef>
                <a:spcPct val="0"/>
              </a:spcBef>
              <a:spcAft>
                <a:spcPct val="0"/>
              </a:spcAft>
              <a:defRPr/>
            </a:pPr>
            <a:r>
              <a:rPr lang="en-US" sz="1020" kern="0" dirty="0">
                <a:gradFill>
                  <a:gsLst>
                    <a:gs pos="0">
                      <a:srgbClr val="FFFFFF"/>
                    </a:gs>
                    <a:gs pos="100000">
                      <a:srgbClr val="FFFFFF"/>
                    </a:gs>
                  </a:gsLst>
                  <a:lin ang="5400000" scaled="0"/>
                </a:gradFill>
                <a:latin typeface="Segoe UI Semibold"/>
                <a:ea typeface="Segoe UI" pitchFamily="34" charset="0"/>
                <a:cs typeface="Segoe UI" pitchFamily="34" charset="0"/>
              </a:rPr>
              <a:t>Azure Synapse Analytics &gt; Spark &gt; Spark Pool</a:t>
            </a:r>
          </a:p>
        </p:txBody>
      </p:sp>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331455" y="2122637"/>
            <a:ext cx="1330879" cy="86038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35897" y="2717086"/>
            <a:ext cx="4495558" cy="531870"/>
          </a:xfrm>
          <a:prstGeom prst="rect">
            <a:avLst/>
          </a:prstGeom>
          <a:noFill/>
        </p:spPr>
        <p:txBody>
          <a:bodyPr wrap="none" lIns="186521" tIns="149217" rIns="186521" bIns="149217" rtlCol="0">
            <a:spAutoFit/>
          </a:bodyPr>
          <a:lstStyle/>
          <a:p>
            <a:pPr>
              <a:lnSpc>
                <a:spcPct val="90000"/>
              </a:lnSpc>
              <a:spcAft>
                <a:spcPts val="612"/>
              </a:spcAft>
            </a:pPr>
            <a:r>
              <a:rPr lang="en-US" sz="1632" dirty="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6093937" y="5833348"/>
            <a:ext cx="5042925" cy="90405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425207" y="6285375"/>
            <a:ext cx="668730" cy="451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42533" y="5908690"/>
            <a:ext cx="3882674" cy="762393"/>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35794" y="1346531"/>
            <a:ext cx="5258896" cy="55521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32563">
              <a:lnSpc>
                <a:spcPct val="90000"/>
              </a:lnSpc>
              <a:spcBef>
                <a:spcPts val="587"/>
              </a:spcBef>
              <a:spcAft>
                <a:spcPts val="612"/>
              </a:spcAft>
              <a:buClrTx/>
              <a:tabLst>
                <a:tab pos="645399" algn="l"/>
              </a:tabLst>
              <a:defRPr/>
            </a:pPr>
            <a:r>
              <a:rPr lang="en-US" sz="1632" kern="0" dirty="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35796" y="175202"/>
            <a:ext cx="6544441" cy="77311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35796" y="1000127"/>
            <a:ext cx="5782441" cy="5767385"/>
          </a:xfrm>
        </p:spPr>
        <p:txBody>
          <a:bodyPr/>
          <a:lstStyle/>
          <a:p>
            <a:pPr>
              <a:lnSpc>
                <a:spcPct val="110000"/>
              </a:lnSpc>
              <a:spcAft>
                <a:spcPts val="612"/>
              </a:spcAft>
            </a:pPr>
            <a:r>
              <a:rPr lang="en-US" sz="1836" dirty="0">
                <a:solidFill>
                  <a:schemeClr val="tx2"/>
                </a:solidFill>
                <a:latin typeface="+mj-lt"/>
              </a:rPr>
              <a:t>Overview</a:t>
            </a:r>
          </a:p>
          <a:p>
            <a:pPr marL="0" lvl="1">
              <a:lnSpc>
                <a:spcPct val="110000"/>
              </a:lnSpc>
              <a:spcBef>
                <a:spcPts val="0"/>
              </a:spcBef>
              <a:spcAft>
                <a:spcPts val="612"/>
              </a:spcAft>
            </a:pPr>
            <a:r>
              <a:rPr lang="en-US" sz="1632" dirty="0"/>
              <a:t>Customers can add new python libraries at Spark pool level </a:t>
            </a:r>
            <a:br>
              <a:rPr lang="en-US" sz="1632" dirty="0"/>
            </a:br>
            <a:endParaRPr lang="en-US" sz="1632" dirty="0"/>
          </a:p>
          <a:p>
            <a:pPr>
              <a:lnSpc>
                <a:spcPct val="110000"/>
              </a:lnSpc>
              <a:spcAft>
                <a:spcPts val="612"/>
              </a:spcAft>
            </a:pPr>
            <a:r>
              <a:rPr lang="en-US" sz="1836" dirty="0">
                <a:solidFill>
                  <a:schemeClr val="tx2"/>
                </a:solidFill>
                <a:latin typeface="+mj-lt"/>
              </a:rPr>
              <a:t>Benefits</a:t>
            </a:r>
          </a:p>
          <a:p>
            <a:pPr marL="0" lvl="1">
              <a:lnSpc>
                <a:spcPct val="110000"/>
              </a:lnSpc>
              <a:spcBef>
                <a:spcPts val="0"/>
              </a:spcBef>
              <a:spcAft>
                <a:spcPts val="612"/>
              </a:spcAft>
            </a:pPr>
            <a:r>
              <a:rPr lang="en-US" sz="1632" dirty="0"/>
              <a:t>Input requirements.txt in simple pip freeze format</a:t>
            </a:r>
          </a:p>
          <a:p>
            <a:pPr marL="0" lvl="1">
              <a:lnSpc>
                <a:spcPct val="110000"/>
              </a:lnSpc>
              <a:spcBef>
                <a:spcPts val="0"/>
              </a:spcBef>
              <a:spcAft>
                <a:spcPts val="612"/>
              </a:spcAft>
            </a:pPr>
            <a:r>
              <a:rPr lang="en-US" sz="1632" dirty="0"/>
              <a:t>Add new libraries to your cluster</a:t>
            </a:r>
          </a:p>
          <a:p>
            <a:pPr marL="0" lvl="1">
              <a:lnSpc>
                <a:spcPct val="110000"/>
              </a:lnSpc>
              <a:spcBef>
                <a:spcPts val="0"/>
              </a:spcBef>
              <a:spcAft>
                <a:spcPts val="612"/>
              </a:spcAft>
            </a:pPr>
            <a:r>
              <a:rPr lang="en-US" sz="1632" dirty="0"/>
              <a:t>Update versions of existing libraries on your cluster</a:t>
            </a:r>
          </a:p>
          <a:p>
            <a:pPr marL="0" lvl="1">
              <a:lnSpc>
                <a:spcPct val="110000"/>
              </a:lnSpc>
              <a:spcBef>
                <a:spcPts val="0"/>
              </a:spcBef>
              <a:spcAft>
                <a:spcPts val="612"/>
              </a:spcAft>
            </a:pPr>
            <a:r>
              <a:rPr lang="en-US" sz="1632" dirty="0"/>
              <a:t>Libraries will get installed for your Spark pool during cluster creation</a:t>
            </a:r>
          </a:p>
          <a:p>
            <a:pPr marL="0" lvl="1">
              <a:lnSpc>
                <a:spcPct val="110000"/>
              </a:lnSpc>
              <a:spcBef>
                <a:spcPts val="0"/>
              </a:spcBef>
              <a:spcAft>
                <a:spcPts val="612"/>
              </a:spcAft>
            </a:pPr>
            <a:r>
              <a:rPr lang="en-US" sz="1632" dirty="0"/>
              <a:t>Ability to specify different requirements file for different pools within the same workspace</a:t>
            </a:r>
            <a:br>
              <a:rPr lang="en-US" sz="1632" dirty="0"/>
            </a:br>
            <a:endParaRPr lang="en-US" sz="1632" dirty="0"/>
          </a:p>
          <a:p>
            <a:pPr marL="0" lvl="1">
              <a:lnSpc>
                <a:spcPct val="110000"/>
              </a:lnSpc>
              <a:spcBef>
                <a:spcPts val="0"/>
              </a:spcBef>
              <a:spcAft>
                <a:spcPts val="612"/>
              </a:spcAft>
            </a:pPr>
            <a:r>
              <a:rPr lang="en-US" sz="1836" dirty="0">
                <a:solidFill>
                  <a:schemeClr val="tx2"/>
                </a:solidFill>
                <a:latin typeface="+mj-lt"/>
              </a:rPr>
              <a:t>Constraints</a:t>
            </a:r>
            <a:endParaRPr lang="en-US" sz="1836" dirty="0">
              <a:latin typeface="+mj-lt"/>
            </a:endParaRPr>
          </a:p>
          <a:p>
            <a:pPr marL="0" lvl="1">
              <a:lnSpc>
                <a:spcPct val="110000"/>
              </a:lnSpc>
              <a:spcBef>
                <a:spcPts val="0"/>
              </a:spcBef>
              <a:spcAft>
                <a:spcPts val="612"/>
              </a:spcAft>
            </a:pPr>
            <a:r>
              <a:rPr lang="en-US" sz="1632" dirty="0"/>
              <a:t>The library version must exist on </a:t>
            </a:r>
            <a:r>
              <a:rPr lang="en-US" sz="1632" dirty="0">
                <a:hlinkClick r:id="rId2"/>
              </a:rPr>
              <a:t>PyPI</a:t>
            </a:r>
            <a:r>
              <a:rPr lang="en-US" sz="1632" dirty="0"/>
              <a:t> repository</a:t>
            </a:r>
          </a:p>
          <a:p>
            <a:pPr marL="0" lvl="1">
              <a:lnSpc>
                <a:spcPct val="110000"/>
              </a:lnSpc>
              <a:spcBef>
                <a:spcPts val="0"/>
              </a:spcBef>
              <a:spcAft>
                <a:spcPts val="612"/>
              </a:spcAft>
            </a:pPr>
            <a:r>
              <a:rPr lang="en-US" sz="1632" dirty="0"/>
              <a:t>Version downgrade of an existing library not allowed</a:t>
            </a:r>
          </a:p>
          <a:p>
            <a:pPr marL="0" lvl="1">
              <a:lnSpc>
                <a:spcPct val="110000"/>
              </a:lnSpc>
              <a:spcBef>
                <a:spcPts val="0"/>
              </a:spcBef>
              <a:spcAft>
                <a:spcPts val="612"/>
              </a:spcAft>
            </a:pPr>
            <a:endParaRPr lang="en-US" sz="1632" dirty="0"/>
          </a:p>
          <a:p>
            <a:endParaRPr lang="en-US" dirty="0"/>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049" y="1769126"/>
            <a:ext cx="5247536" cy="5194592"/>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378049" y="834817"/>
            <a:ext cx="5782441" cy="1182762"/>
          </a:xfrm>
          <a:prstGeom prst="rect">
            <a:avLst/>
          </a:prstGeom>
        </p:spPr>
        <p:txBody>
          <a:bodyPr wrap="square">
            <a:spAutoFit/>
          </a:bodyPr>
          <a:lstStyle/>
          <a:p>
            <a:pPr defTabSz="932597">
              <a:defRPr/>
            </a:pPr>
            <a:r>
              <a:rPr lang="en-US" sz="1836" dirty="0">
                <a:solidFill>
                  <a:srgbClr val="000000"/>
                </a:solidFill>
                <a:latin typeface="Segoe UI Semibold"/>
              </a:rPr>
              <a:t>In the Portal</a:t>
            </a:r>
            <a:br>
              <a:rPr lang="en-US" sz="1836" dirty="0">
                <a:solidFill>
                  <a:srgbClr val="000000"/>
                </a:solidFill>
                <a:latin typeface="Segoe UI"/>
              </a:rPr>
            </a:br>
            <a:r>
              <a:rPr lang="en-US" sz="1632" dirty="0">
                <a:solidFill>
                  <a:srgbClr val="000000"/>
                </a:solidFill>
                <a:latin typeface="Segoe UI"/>
              </a:rPr>
              <a:t>Specify the new requirements while creating Spark Pool in </a:t>
            </a:r>
            <a:br>
              <a:rPr lang="en-US" sz="1632" dirty="0">
                <a:solidFill>
                  <a:srgbClr val="000000"/>
                </a:solidFill>
                <a:latin typeface="Segoe UI"/>
              </a:rPr>
            </a:br>
            <a:r>
              <a:rPr lang="en-US" sz="1632" dirty="0">
                <a:solidFill>
                  <a:srgbClr val="000000"/>
                </a:solidFill>
                <a:latin typeface="Segoe UI"/>
              </a:rPr>
              <a:t>Additional Settings blade</a:t>
            </a:r>
          </a:p>
          <a:p>
            <a:pPr defTabSz="932597">
              <a:defRPr/>
            </a:pPr>
            <a:endParaRPr lang="en-US" sz="1836" dirty="0">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12886" y="475583"/>
            <a:ext cx="11463213" cy="544296"/>
          </a:xfrm>
        </p:spPr>
        <p:txBody>
          <a:bodyPr/>
          <a:lstStyle/>
          <a:p>
            <a:r>
              <a:rPr lang="en-US" sz="3468" spc="-150" dirty="0"/>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633578" y="1744662"/>
            <a:ext cx="5283462" cy="2847046"/>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34992" y="1439862"/>
            <a:ext cx="5782441" cy="576738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12"/>
              </a:spcAft>
              <a:buNone/>
            </a:pPr>
            <a:r>
              <a:rPr lang="en-US" sz="1836" dirty="0">
                <a:solidFill>
                  <a:schemeClr val="tx2"/>
                </a:solidFill>
              </a:rPr>
              <a:t>Overview</a:t>
            </a:r>
          </a:p>
          <a:p>
            <a:pPr marL="0" lvl="1" indent="0">
              <a:lnSpc>
                <a:spcPct val="110000"/>
              </a:lnSpc>
              <a:spcBef>
                <a:spcPts val="0"/>
              </a:spcBef>
              <a:spcAft>
                <a:spcPts val="612"/>
              </a:spcAft>
              <a:buNone/>
            </a:pPr>
            <a:r>
              <a:rPr lang="en-US" sz="1632" dirty="0"/>
              <a:t>The requirements text file has specific format requirements. These files are traditionally created in Python environments by running the </a:t>
            </a:r>
            <a:r>
              <a:rPr lang="en-US" sz="1632" dirty="0">
                <a:latin typeface="Consolas" panose="020B0609020204030204" pitchFamily="49" charset="0"/>
              </a:rPr>
              <a:t>pip freeze</a:t>
            </a:r>
            <a:r>
              <a:rPr lang="en-US" sz="1632" dirty="0"/>
              <a:t> command, but are also easy to create by hand.</a:t>
            </a:r>
            <a:br>
              <a:rPr lang="en-US" sz="1632" dirty="0"/>
            </a:br>
            <a:endParaRPr lang="en-US" sz="1632" dirty="0"/>
          </a:p>
          <a:p>
            <a:pPr marL="0" lvl="1" indent="0">
              <a:lnSpc>
                <a:spcPct val="110000"/>
              </a:lnSpc>
              <a:spcBef>
                <a:spcPts val="0"/>
              </a:spcBef>
              <a:spcAft>
                <a:spcPts val="612"/>
              </a:spcAft>
              <a:buNone/>
            </a:pPr>
            <a:r>
              <a:rPr lang="en-US" sz="1632" dirty="0"/>
              <a:t>File must be named </a:t>
            </a:r>
            <a:r>
              <a:rPr lang="en-US" sz="1632" b="1" dirty="0"/>
              <a:t>requirements.txt</a:t>
            </a:r>
            <a:r>
              <a:rPr lang="en-US" sz="1632" dirty="0"/>
              <a:t>.</a:t>
            </a:r>
          </a:p>
          <a:p>
            <a:pPr marL="0" lvl="1" indent="0">
              <a:lnSpc>
                <a:spcPct val="110000"/>
              </a:lnSpc>
              <a:spcBef>
                <a:spcPts val="0"/>
              </a:spcBef>
              <a:spcAft>
                <a:spcPts val="612"/>
              </a:spcAft>
              <a:buNone/>
            </a:pPr>
            <a:r>
              <a:rPr lang="en-US" sz="1632" dirty="0"/>
              <a:t>Each line contains a requirement specifier.</a:t>
            </a:r>
          </a:p>
          <a:p>
            <a:pPr marL="204006" lvl="2" indent="0">
              <a:lnSpc>
                <a:spcPct val="110000"/>
              </a:lnSpc>
              <a:spcBef>
                <a:spcPts val="0"/>
              </a:spcBef>
              <a:spcAft>
                <a:spcPts val="612"/>
              </a:spcAft>
              <a:buNone/>
            </a:pPr>
            <a:r>
              <a:rPr lang="en-US" sz="1232" dirty="0"/>
              <a:t>This must contain at least the package name. You can also specify optional extras, an operator and version numbers according to the </a:t>
            </a:r>
            <a:r>
              <a:rPr lang="en-US" sz="1232" dirty="0">
                <a:hlinkClick r:id="rId3"/>
              </a:rPr>
              <a:t>PIP requirements file standard</a:t>
            </a:r>
            <a:r>
              <a:rPr lang="en-US" sz="1232" dirty="0"/>
              <a:t>.</a:t>
            </a:r>
          </a:p>
          <a:p>
            <a:pPr marL="0" lvl="1" indent="0">
              <a:lnSpc>
                <a:spcPct val="110000"/>
              </a:lnSpc>
              <a:spcBef>
                <a:spcPts val="0"/>
              </a:spcBef>
              <a:spcAft>
                <a:spcPts val="612"/>
              </a:spcAft>
              <a:buNone/>
            </a:pPr>
            <a:r>
              <a:rPr lang="en-US" sz="1632" dirty="0"/>
              <a:t>The basic operators used by </a:t>
            </a:r>
            <a:r>
              <a:rPr lang="en-US" sz="1632" dirty="0">
                <a:hlinkClick r:id="rId4"/>
              </a:rPr>
              <a:t>version specifiers </a:t>
            </a:r>
            <a:r>
              <a:rPr lang="en-US" sz="1632" dirty="0"/>
              <a:t>are:</a:t>
            </a:r>
          </a:p>
          <a:p>
            <a:pPr marL="204006" lvl="2" indent="0">
              <a:lnSpc>
                <a:spcPct val="110000"/>
              </a:lnSpc>
              <a:spcBef>
                <a:spcPts val="0"/>
              </a:spcBef>
              <a:spcAft>
                <a:spcPts val="612"/>
              </a:spcAft>
              <a:buNone/>
            </a:pPr>
            <a:r>
              <a:rPr lang="en-US" sz="1232" dirty="0"/>
              <a:t>An exact version (using ==).</a:t>
            </a:r>
          </a:p>
          <a:p>
            <a:pPr marL="204006" lvl="2" indent="0">
              <a:lnSpc>
                <a:spcPct val="110000"/>
              </a:lnSpc>
              <a:spcBef>
                <a:spcPts val="0"/>
              </a:spcBef>
              <a:spcAft>
                <a:spcPts val="612"/>
              </a:spcAft>
              <a:buNone/>
            </a:pPr>
            <a:r>
              <a:rPr lang="en-US" sz="1232" dirty="0"/>
              <a:t>A minimum version (using &gt; or &gt;=).</a:t>
            </a:r>
          </a:p>
          <a:p>
            <a:pPr marL="204006" lvl="2" indent="0">
              <a:lnSpc>
                <a:spcPct val="110000"/>
              </a:lnSpc>
              <a:spcBef>
                <a:spcPts val="0"/>
              </a:spcBef>
              <a:spcAft>
                <a:spcPts val="612"/>
              </a:spcAft>
              <a:buNone/>
            </a:pPr>
            <a:r>
              <a:rPr lang="en-US" sz="1232" dirty="0"/>
              <a:t>A maximum version (using &lt; or &lt;=).</a:t>
            </a:r>
          </a:p>
          <a:p>
            <a:pPr marL="0" lvl="1" indent="0">
              <a:lnSpc>
                <a:spcPct val="110000"/>
              </a:lnSpc>
              <a:spcBef>
                <a:spcPts val="0"/>
              </a:spcBef>
              <a:spcAft>
                <a:spcPts val="612"/>
              </a:spcAft>
              <a:buNone/>
            </a:pPr>
            <a:r>
              <a:rPr lang="en-US" sz="1632" dirty="0"/>
              <a:t>The extras listed in square brackets ([]) allow you to install additional components or variants of the library. </a:t>
            </a:r>
          </a:p>
          <a:p>
            <a:pPr marL="0" indent="0">
              <a:buNone/>
            </a:pPr>
            <a:endParaRPr lang="en-US" dirty="0"/>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98148" y="1462924"/>
            <a:ext cx="5315289" cy="4807278"/>
          </a:xfrm>
        </p:spPr>
        <p:txBody>
          <a:bodyPr/>
          <a:lstStyle/>
          <a:p>
            <a:pPr marL="0" lvl="1">
              <a:lnSpc>
                <a:spcPct val="110000"/>
              </a:lnSpc>
              <a:spcBef>
                <a:spcPts val="0"/>
              </a:spcBef>
              <a:spcAft>
                <a:spcPts val="612"/>
              </a:spcAft>
            </a:pPr>
            <a:r>
              <a:rPr lang="en-US" sz="1836" dirty="0">
                <a:solidFill>
                  <a:schemeClr val="tx2"/>
                </a:solidFill>
                <a:latin typeface="+mj-lt"/>
                <a:cs typeface="Segoe UI Semilight" panose="020B0402040204020203" pitchFamily="34" charset="0"/>
              </a:rPr>
              <a:t>Auto-pause </a:t>
            </a:r>
          </a:p>
          <a:p>
            <a:pPr marL="0" lvl="1">
              <a:lnSpc>
                <a:spcPct val="110000"/>
              </a:lnSpc>
              <a:spcBef>
                <a:spcPts val="0"/>
              </a:spcBef>
              <a:spcAft>
                <a:spcPts val="612"/>
              </a:spcAft>
            </a:pPr>
            <a:r>
              <a:rPr lang="en-US" sz="1632" dirty="0"/>
              <a:t>Enables the pool to automatically stop running when no Spark applications (e.g., Notebooks) are running. </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r>
              <a:rPr lang="en-US" sz="1836" dirty="0" err="1">
                <a:solidFill>
                  <a:srgbClr val="3B2E58"/>
                </a:solidFill>
                <a:latin typeface="Segoe UI Semibold"/>
                <a:cs typeface="Segoe UI Semilight" panose="020B0402040204020203" pitchFamily="34" charset="0"/>
              </a:rPr>
              <a:t>Autoscale</a:t>
            </a:r>
            <a:endParaRPr lang="en-US" sz="1836" dirty="0">
              <a:solidFill>
                <a:srgbClr val="3B2E58"/>
              </a:solidFill>
              <a:latin typeface="Segoe UI Semibold"/>
              <a:cs typeface="Segoe UI Semilight" panose="020B0402040204020203" pitchFamily="34" charset="0"/>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r>
              <a:rPr lang="en-US" sz="1632" dirty="0"/>
              <a:t>Note: Just because a pool is running, does not mean all the nodes allowed to run, according to the scale configuration, are actually running. They will be allocated on demand as new Notebooks are executed, up to the limit configured in </a:t>
            </a:r>
            <a:r>
              <a:rPr lang="en-US" sz="1632" dirty="0" err="1"/>
              <a:t>autoscale</a:t>
            </a:r>
            <a:r>
              <a:rPr lang="en-US" sz="1632" dirty="0"/>
              <a:t>.</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375785" y="3639908"/>
            <a:ext cx="5447619" cy="2904762"/>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385309" y="1278426"/>
            <a:ext cx="5438095" cy="2076190"/>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5244927"/>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3253426">
                <a:tc>
                  <a:txBody>
                    <a:bodyPr/>
                    <a:lstStyle/>
                    <a:p>
                      <a:pPr lvl="0" algn="ctr">
                        <a:buNone/>
                      </a:pPr>
                      <a:r>
                        <a:rPr lang="en-US" sz="1100" b="1" kern="1200" dirty="0">
                          <a:solidFill>
                            <a:schemeClr val="tx1"/>
                          </a:solidFill>
                          <a:latin typeface="+mn-lt"/>
                          <a:ea typeface="+mn-ea"/>
                          <a:cs typeface="+mn-cs"/>
                        </a:rPr>
                        <a:t>Body of the session /</a:t>
                      </a:r>
                      <a:br>
                        <a:rPr lang="en-US" sz="1100" b="1" kern="1200" dirty="0">
                          <a:solidFill>
                            <a:srgbClr val="000000"/>
                          </a:solidFill>
                          <a:latin typeface="+mn-lt"/>
                          <a:ea typeface="+mn-ea"/>
                          <a:cs typeface="+mn-cs"/>
                        </a:rPr>
                      </a:br>
                      <a:r>
                        <a:rPr lang="en-US" sz="1100" b="1" i="1" kern="1200" dirty="0">
                          <a:solidFill>
                            <a:schemeClr val="tx1"/>
                          </a:solidFill>
                          <a:latin typeface="+mn-lt"/>
                          <a:ea typeface="+mn-ea"/>
                          <a:cs typeface="+mn-cs"/>
                        </a:rPr>
                        <a:t>discussion, activities, Q&amp;A...</a:t>
                      </a:r>
                      <a:endParaRPr lang="en-US" sz="1900" dirty="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Creating spark pool, importing libs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Using Spark to query SQL Pool</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Notebook capabilities</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Azure Machine Learning Primer</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Functionality overview</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Architecture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Synapse job service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instances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pools</a:t>
                      </a:r>
                      <a:br>
                        <a:rPr lang="en-US" sz="1100" b="0" i="0" u="none" strike="noStrike" dirty="0">
                          <a:solidFill>
                            <a:srgbClr val="000000"/>
                          </a:solidFill>
                          <a:effectLst/>
                          <a:latin typeface="Calibri" panose="020F0502020204030204" pitchFamily="34" charset="0"/>
                        </a:rPr>
                      </a:br>
                      <a:r>
                        <a:rPr lang="en-US" sz="1100" b="0" i="0" u="none" strike="noStrike" dirty="0" err="1">
                          <a:solidFill>
                            <a:srgbClr val="000000"/>
                          </a:solidFill>
                          <a:effectLst/>
                          <a:latin typeface="Calibri" panose="020F0502020204030204" pitchFamily="34" charset="0"/>
                        </a:rPr>
                        <a:t>Polybase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Code-behind experience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Notebooks on files in storage</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Library management - Python</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Spark ML</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Microsoft ML for Spark</a:t>
                      </a:r>
                      <a:br>
                        <a:rPr lang="en-US" sz="1100" b="0" i="0" u="none" strike="noStrike" dirty="0">
                          <a:solidFill>
                            <a:srgbClr val="000000"/>
                          </a:solidFill>
                          <a:effectLst/>
                          <a:latin typeface="Calibri" panose="020F0502020204030204" pitchFamily="34" charset="0"/>
                        </a:rPr>
                      </a:br>
                      <a:endParaRPr lang="en-US" sz="1100" b="0" i="0" u="none" strike="noStrike" dirty="0">
                        <a:solidFill>
                          <a:srgbClr val="000000"/>
                        </a:solidFill>
                        <a:effectLst/>
                        <a:latin typeface="Calibri" panose="020F0502020204030204" pitchFamily="34" charset="0"/>
                      </a:endParaRP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CSA19P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Spark for Data Science</a:t>
            </a:r>
            <a:endParaRPr lang="en-US" sz="1836" dirty="0">
              <a:solidFill>
                <a:srgbClr val="000000"/>
              </a:solidFill>
              <a:latin typeface="Segoe UI"/>
            </a:endParaRPr>
          </a:p>
        </p:txBody>
      </p:sp>
    </p:spTree>
    <p:extLst>
      <p:ext uri="{BB962C8B-B14F-4D97-AF65-F5344CB8AC3E}">
        <p14:creationId xmlns:p14="http://schemas.microsoft.com/office/powerpoint/2010/main" val="1147363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476365" y="1267123"/>
            <a:ext cx="7014798" cy="47137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55768" y="372394"/>
            <a:ext cx="10724938" cy="553998"/>
          </a:xfrm>
        </p:spPr>
        <p:txBody>
          <a:bodyPr/>
          <a:lstStyle/>
          <a:p>
            <a:r>
              <a:rPr lang="en-US" dirty="0"/>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33052" y="2343549"/>
            <a:ext cx="1753699" cy="2184522"/>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583649" y="1339771"/>
            <a:ext cx="3269177" cy="1397219"/>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583649" y="2925155"/>
            <a:ext cx="3269177" cy="1397219"/>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err="1"/>
                <a:t>Featurize</a:t>
              </a:r>
              <a:r>
                <a:rPr lang="en-US" sz="1428" dirty="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583649" y="4494068"/>
            <a:ext cx="3269177" cy="1397219"/>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Train </a:t>
              </a:r>
              <a:br>
                <a:rPr lang="en-US" sz="1836" dirty="0"/>
              </a:br>
              <a:r>
                <a:rPr lang="en-US" sz="1836" dirty="0"/>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8097796" y="1325625"/>
            <a:ext cx="3269177" cy="1397219"/>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Evaluate</a:t>
              </a:r>
            </a:p>
            <a:p>
              <a:pPr algn="ctr"/>
              <a:r>
                <a:rPr lang="en-US" sz="1836" dirty="0"/>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8097796" y="2954299"/>
            <a:ext cx="3269177" cy="1397219"/>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Deploy</a:t>
              </a:r>
            </a:p>
            <a:p>
              <a:pPr algn="ctr"/>
              <a:r>
                <a:rPr lang="en-US" sz="1836" dirty="0"/>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33052" y="4613991"/>
            <a:ext cx="2301941" cy="594586"/>
          </a:xfrm>
          <a:prstGeom prst="rect">
            <a:avLst/>
          </a:prstGeom>
          <a:noFill/>
        </p:spPr>
        <p:txBody>
          <a:bodyPr wrap="square" rtlCol="0">
            <a:spAutoFit/>
          </a:bodyPr>
          <a:lstStyle/>
          <a:p>
            <a:r>
              <a:rPr lang="en-US" sz="1836" dirty="0"/>
              <a:t>Notebook</a:t>
            </a:r>
          </a:p>
          <a:p>
            <a:r>
              <a:rPr lang="en-US" sz="1428" dirty="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86751" y="1267124"/>
            <a:ext cx="1389614" cy="1076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86751" y="4528071"/>
            <a:ext cx="1389614" cy="1452755"/>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100266" y="3057758"/>
            <a:ext cx="1389614" cy="1411027"/>
          </a:xfrm>
          <a:prstGeom prst="rect">
            <a:avLst/>
          </a:prstGeom>
          <a:noFill/>
        </p:spPr>
        <p:txBody>
          <a:bodyPr wrap="square" rtlCol="0">
            <a:spAutoFit/>
          </a:bodyPr>
          <a:lstStyle/>
          <a:p>
            <a:r>
              <a:rPr lang="en-US" sz="1224" dirty="0"/>
              <a:t>Execute arbitrary:</a:t>
            </a:r>
          </a:p>
          <a:p>
            <a:r>
              <a:rPr lang="en-US" sz="1224" dirty="0"/>
              <a:t>- Python code</a:t>
            </a:r>
          </a:p>
          <a:p>
            <a:r>
              <a:rPr lang="en-US" sz="1224" dirty="0"/>
              <a:t>- R code</a:t>
            </a:r>
          </a:p>
          <a:p>
            <a:r>
              <a:rPr lang="en-US" sz="1224" dirty="0"/>
              <a:t>- SQL queries</a:t>
            </a:r>
          </a:p>
          <a:p>
            <a:r>
              <a:rPr lang="en-US" sz="1224" dirty="0"/>
              <a:t>- Shell commands</a:t>
            </a:r>
          </a:p>
          <a:p>
            <a:endParaRPr lang="en-US" sz="1224" dirty="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98945" y="1462924"/>
            <a:ext cx="2923886" cy="878930"/>
          </a:xfrm>
        </p:spPr>
        <p:txBody>
          <a:bodyPr/>
          <a:lstStyle/>
          <a:p>
            <a:r>
              <a:rPr lang="en-US" dirty="0"/>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10135308" y="1401874"/>
            <a:ext cx="859427" cy="10449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316" y="1444948"/>
            <a:ext cx="1515910" cy="10232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817274" y="1444949"/>
            <a:ext cx="2059498" cy="9588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7623" y="4913624"/>
            <a:ext cx="2724373" cy="65344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1217" y="4771202"/>
            <a:ext cx="2286069" cy="8945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0720" y="5810201"/>
            <a:ext cx="1922713" cy="8391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461585" y="1444948"/>
            <a:ext cx="2167679" cy="1044977"/>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130922" y="4897059"/>
            <a:ext cx="1856776" cy="708166"/>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3433" y="3204579"/>
            <a:ext cx="1720476" cy="89455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98945" y="3060567"/>
            <a:ext cx="2923886" cy="8964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2894" y="3160702"/>
            <a:ext cx="1720476" cy="9268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17273" y="3087129"/>
            <a:ext cx="1355339" cy="112944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742422" y="2897039"/>
            <a:ext cx="1422584" cy="1503452"/>
            <a:chOff x="9244496" y="2840493"/>
            <a:chExt cx="1394817" cy="1474106"/>
          </a:xfrm>
        </p:grpSpPr>
        <p:sp>
          <p:nvSpPr>
            <p:cNvPr id="19" name="Rectangle 18">
              <a:extLst>
                <a:ext uri="{FF2B5EF4-FFF2-40B4-BE49-F238E27FC236}">
                  <a16:creationId xmlns:a16="http://schemas.microsoft.com/office/drawing/2014/main" id="{3E181928-2D92-4D17-8D7D-4AAA54BE8310}"/>
                </a:ext>
              </a:extLst>
            </p:cNvPr>
            <p:cNvSpPr/>
            <p:nvPr/>
          </p:nvSpPr>
          <p:spPr>
            <a:xfrm>
              <a:off x="9711249" y="4126214"/>
              <a:ext cx="533224" cy="188385"/>
            </a:xfrm>
            <a:prstGeom prst="rect">
              <a:avLst/>
            </a:prstGeom>
          </p:spPr>
          <p:txBody>
            <a:bodyPr wrap="none" lIns="0" tIns="0" rIns="0" bIns="0">
              <a:spAutoFit/>
            </a:bodyPr>
            <a:lstStyle/>
            <a:p>
              <a:pPr algn="ctr" defTabSz="932563">
                <a:defRPr/>
              </a:pPr>
              <a:r>
                <a:rPr lang="en-US" sz="1224" dirty="0" err="1">
                  <a:solidFill>
                    <a:srgbClr val="1A1A1A"/>
                  </a:solidFill>
                  <a:latin typeface="Segoe UI" panose="020B0502040204020203" pitchFamily="34" charset="0"/>
                  <a:cs typeface="Segoe UI" panose="020B0502040204020203" pitchFamily="34" charset="0"/>
                </a:rPr>
                <a:t>PyTorch</a:t>
              </a:r>
              <a:endParaRPr lang="en-US" sz="1224" dirty="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98945" y="5040145"/>
            <a:ext cx="2923886" cy="4482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783229" y="3220925"/>
            <a:ext cx="848312" cy="1179567"/>
            <a:chOff x="10770500" y="3158056"/>
            <a:chExt cx="831754" cy="1156543"/>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5738" y="4126214"/>
              <a:ext cx="373051" cy="188385"/>
            </a:xfrm>
            <a:prstGeom prst="rect">
              <a:avLst/>
            </a:prstGeom>
          </p:spPr>
          <p:txBody>
            <a:bodyPr wrap="none" lIns="0" tIns="0" rIns="0" bIns="0">
              <a:spAutoFit/>
            </a:bodyPr>
            <a:lstStyle/>
            <a:p>
              <a:pPr algn="ctr" defTabSz="932563">
                <a:defRPr/>
              </a:pPr>
              <a:r>
                <a:rPr lang="en-US" sz="1224" dirty="0" err="1">
                  <a:solidFill>
                    <a:srgbClr val="1A1A1A"/>
                  </a:solidFill>
                  <a:latin typeface="Segoe UI" panose="020B0502040204020203" pitchFamily="34" charset="0"/>
                  <a:cs typeface="Segoe UI" panose="020B0502040204020203" pitchFamily="34" charset="0"/>
                </a:rPr>
                <a:t>Keras</a:t>
              </a:r>
              <a:endParaRPr lang="en-US" sz="1224" dirty="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2"/>
          <a:stretch>
            <a:fillRect/>
          </a:stretch>
        </p:blipFill>
        <p:spPr>
          <a:xfrm>
            <a:off x="6101685" y="4041682"/>
            <a:ext cx="2742857" cy="20380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3"/>
          <a:stretch>
            <a:fillRect/>
          </a:stretch>
        </p:blipFill>
        <p:spPr>
          <a:xfrm>
            <a:off x="9032790" y="3769459"/>
            <a:ext cx="971429" cy="42857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4"/>
          <a:stretch>
            <a:fillRect/>
          </a:stretch>
        </p:blipFill>
        <p:spPr>
          <a:xfrm>
            <a:off x="5728029" y="1306786"/>
            <a:ext cx="3304762" cy="2190476"/>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98148" y="1462924"/>
            <a:ext cx="5315289" cy="4684872"/>
          </a:xfrm>
        </p:spPr>
        <p:txBody>
          <a:bodyPr/>
          <a:lstStyle/>
          <a:p>
            <a:pPr marL="0" lvl="1">
              <a:lnSpc>
                <a:spcPct val="110000"/>
              </a:lnSpc>
              <a:spcBef>
                <a:spcPts val="0"/>
              </a:spcBef>
              <a:spcAft>
                <a:spcPts val="612"/>
              </a:spcAft>
            </a:pPr>
            <a:r>
              <a:rPr lang="en-US" sz="1836" dirty="0">
                <a:solidFill>
                  <a:schemeClr val="tx2"/>
                </a:solidFill>
                <a:latin typeface="+mj-lt"/>
                <a:cs typeface="Segoe UI Semilight" panose="020B0402040204020203" pitchFamily="34" charset="0"/>
              </a:rPr>
              <a:t>Notebook creating</a:t>
            </a:r>
          </a:p>
          <a:p>
            <a:pPr marL="0" lvl="1">
              <a:lnSpc>
                <a:spcPct val="110000"/>
              </a:lnSpc>
              <a:spcBef>
                <a:spcPts val="0"/>
              </a:spcBef>
              <a:spcAft>
                <a:spcPts val="612"/>
              </a:spcAft>
            </a:pPr>
            <a:r>
              <a:rPr lang="en-US" sz="1632" dirty="0"/>
              <a:t>Create a new notebook within the Develop hub of Synapse Studio.</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r>
              <a:rPr lang="en-US" sz="1836" dirty="0">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cxnSp>
        <p:nvCxnSpPr>
          <p:cNvPr id="12" name="Connector: Elbow 11">
            <a:extLst>
              <a:ext uri="{FF2B5EF4-FFF2-40B4-BE49-F238E27FC236}">
                <a16:creationId xmlns:a16="http://schemas.microsoft.com/office/drawing/2014/main" id="{D040CF24-932B-4B4A-9396-7E8BFE35EB7F}"/>
              </a:ext>
            </a:extLst>
          </p:cNvPr>
          <p:cNvCxnSpPr>
            <a:cxnSpLocks/>
            <a:endCxn id="7" idx="3"/>
          </p:cNvCxnSpPr>
          <p:nvPr/>
        </p:nvCxnSpPr>
        <p:spPr>
          <a:xfrm rot="5400000">
            <a:off x="8740108" y="4282334"/>
            <a:ext cx="882830" cy="673962"/>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130162" y="4183062"/>
            <a:ext cx="1961905" cy="155238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142037" y="1442794"/>
            <a:ext cx="4809524" cy="2466667"/>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98148" y="1462924"/>
            <a:ext cx="5315289" cy="5667642"/>
          </a:xfrm>
        </p:spPr>
        <p:txBody>
          <a:bodyPr/>
          <a:lstStyle/>
          <a:p>
            <a:pPr marL="0" lvl="1">
              <a:lnSpc>
                <a:spcPct val="110000"/>
              </a:lnSpc>
              <a:spcBef>
                <a:spcPts val="0"/>
              </a:spcBef>
              <a:spcAft>
                <a:spcPts val="612"/>
              </a:spcAft>
            </a:pPr>
            <a:r>
              <a:rPr lang="en-US" sz="1836" dirty="0">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12"/>
              </a:spcAft>
            </a:pPr>
            <a:r>
              <a:rPr lang="en-US" sz="1632" dirty="0"/>
              <a:t>In the notebook toolbar, select the Spark pool to attach to before running any cells in the notebook. </a:t>
            </a:r>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r>
              <a:rPr lang="en-US" sz="1836" dirty="0">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12"/>
              </a:spcAft>
            </a:pPr>
            <a:endParaRPr lang="en-US" sz="1632" dirty="0">
              <a:gradFill>
                <a:gsLst>
                  <a:gs pos="1250">
                    <a:srgbClr val="1A1A1A"/>
                  </a:gs>
                  <a:gs pos="100000">
                    <a:srgbClr val="1A1A1A"/>
                  </a:gs>
                </a:gsLst>
                <a:lin ang="5400000" scaled="0"/>
              </a:gradFill>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632" dirty="0"/>
          </a:p>
          <a:p>
            <a:pPr marL="0" lvl="1">
              <a:lnSpc>
                <a:spcPct val="110000"/>
              </a:lnSpc>
              <a:spcBef>
                <a:spcPts val="0"/>
              </a:spcBef>
              <a:spcAft>
                <a:spcPts val="612"/>
              </a:spcAft>
            </a:pPr>
            <a:endParaRPr lang="en-US" sz="1632" dirty="0"/>
          </a:p>
          <a:p>
            <a:pPr marL="0" lvl="1">
              <a:lnSpc>
                <a:spcPct val="110000"/>
              </a:lnSpc>
              <a:spcBef>
                <a:spcPts val="0"/>
              </a:spcBef>
              <a:spcAft>
                <a:spcPts val="612"/>
              </a:spcAft>
            </a:pPr>
            <a:endParaRPr lang="en-US" sz="1632" dirty="0"/>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6534489" cy="5290872"/>
          </a:xfrm>
        </p:spPr>
        <p:txBody>
          <a:bodyPr/>
          <a:lstStyle/>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32" i="1" dirty="0">
                <a:gradFill>
                  <a:gsLst>
                    <a:gs pos="1250">
                      <a:srgbClr val="1A1A1A"/>
                    </a:gs>
                    <a:gs pos="100000">
                      <a:srgbClr val="1A1A1A"/>
                    </a:gs>
                  </a:gsLst>
                  <a:lin ang="5400000" scaled="0"/>
                </a:gradFill>
              </a:rPr>
              <a:t>before</a:t>
            </a:r>
            <a:r>
              <a:rPr lang="en-US" sz="1632" dirty="0">
                <a:gradFill>
                  <a:gsLst>
                    <a:gs pos="1250">
                      <a:srgbClr val="1A1A1A"/>
                    </a:gs>
                    <a:gs pos="100000">
                      <a:srgbClr val="1A1A1A"/>
                    </a:gs>
                  </a:gsLst>
                  <a:lin ang="5400000" scaled="0"/>
                </a:gradFill>
              </a:rPr>
              <a:t> it is created.</a:t>
            </a:r>
          </a:p>
          <a:p>
            <a:pPr marL="0" lvl="1">
              <a:lnSpc>
                <a:spcPct val="110000"/>
              </a:lnSpc>
              <a:spcBef>
                <a:spcPts val="0"/>
              </a:spcBef>
              <a:spcAft>
                <a:spcPts val="612"/>
              </a:spcAft>
            </a:pPr>
            <a:endParaRPr lang="en-US" sz="1632" dirty="0">
              <a:gradFill>
                <a:gsLst>
                  <a:gs pos="1250">
                    <a:srgbClr val="1A1A1A"/>
                  </a:gs>
                  <a:gs pos="100000">
                    <a:srgbClr val="1A1A1A"/>
                  </a:gs>
                </a:gsLst>
                <a:lin ang="5400000" scaled="0"/>
              </a:gradFill>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12"/>
              </a:spcAft>
            </a:pPr>
            <a:endParaRPr lang="en-US" sz="1632" dirty="0">
              <a:gradFill>
                <a:gsLst>
                  <a:gs pos="1250">
                    <a:srgbClr val="1A1A1A"/>
                  </a:gs>
                  <a:gs pos="100000">
                    <a:srgbClr val="1A1A1A"/>
                  </a:gs>
                </a:gsLst>
                <a:lin ang="5400000" scaled="0"/>
              </a:gradFill>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12"/>
              </a:spcAft>
            </a:pPr>
            <a:endParaRPr lang="en-US" sz="1632" dirty="0">
              <a:gradFill>
                <a:gsLst>
                  <a:gs pos="1250">
                    <a:srgbClr val="1A1A1A"/>
                  </a:gs>
                  <a:gs pos="100000">
                    <a:srgbClr val="1A1A1A"/>
                  </a:gs>
                </a:gsLst>
                <a:lin ang="5400000" scaled="0"/>
              </a:gradFill>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12"/>
              </a:spcAft>
            </a:pPr>
            <a:endParaRPr lang="en-US" sz="1632" dirty="0">
              <a:gradFill>
                <a:gsLst>
                  <a:gs pos="1250">
                    <a:srgbClr val="1A1A1A"/>
                  </a:gs>
                  <a:gs pos="100000">
                    <a:srgbClr val="1A1A1A"/>
                  </a:gs>
                </a:gsLst>
                <a:lin ang="5400000" scaled="0"/>
              </a:gradFill>
            </a:endParaRPr>
          </a:p>
          <a:p>
            <a:pPr marL="0" lvl="1">
              <a:lnSpc>
                <a:spcPct val="110000"/>
              </a:lnSpc>
              <a:spcBef>
                <a:spcPts val="0"/>
              </a:spcBef>
              <a:spcAft>
                <a:spcPts val="612"/>
              </a:spcAft>
            </a:pPr>
            <a:r>
              <a:rPr lang="en-US" sz="1632" dirty="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361237" y="3718700"/>
            <a:ext cx="2419048" cy="280952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9152246" y="959479"/>
            <a:ext cx="2885714" cy="4542857"/>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571037" y="5502336"/>
            <a:ext cx="1024066" cy="890526"/>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600059" y="1783238"/>
            <a:ext cx="1800000" cy="1333333"/>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636837" y="1783238"/>
            <a:ext cx="8629553" cy="836454"/>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503238" y="1407370"/>
            <a:ext cx="312420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Add code or text cells</a:t>
            </a:r>
            <a:endParaRPr lang="en-US" sz="1632" dirty="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503238" y="3304505"/>
            <a:ext cx="312420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Remove code or text cells</a:t>
            </a:r>
            <a:endParaRPr lang="en-US" sz="1632" dirty="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79040" y="3675483"/>
            <a:ext cx="3914286" cy="3019048"/>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361237" y="3768338"/>
            <a:ext cx="2228571" cy="3076190"/>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246938" y="3371602"/>
            <a:ext cx="312420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Adjust cell order</a:t>
            </a:r>
            <a:endParaRPr lang="en-US" sz="1632" dirty="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53998"/>
          </a:xfrm>
        </p:spPr>
        <p:txBody>
          <a:bodyPr/>
          <a:lstStyle/>
          <a:p>
            <a:r>
              <a:rPr lang="en-US" dirty="0"/>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98148" y="1462924"/>
            <a:ext cx="11239464" cy="4948919"/>
          </a:xfrm>
        </p:spPr>
        <p:txBody>
          <a:bodyPr/>
          <a:lstStyle/>
          <a:p>
            <a:pPr marL="0" lvl="1" defTabSz="932742">
              <a:lnSpc>
                <a:spcPct val="110000"/>
              </a:lnSpc>
              <a:spcBef>
                <a:spcPts val="0"/>
              </a:spcBef>
              <a:spcAft>
                <a:spcPts val="612"/>
              </a:spcAft>
              <a:buSzTx/>
            </a:pPr>
            <a:r>
              <a:rPr lang="en-US" sz="1836" dirty="0">
                <a:solidFill>
                  <a:srgbClr val="3B2E58"/>
                </a:solidFill>
                <a:latin typeface="Segoe UI Semibold"/>
                <a:cs typeface="Segoe UI Semilight" panose="020B0402040204020203" pitchFamily="34" charset="0"/>
              </a:rPr>
              <a:t>Statement completion</a:t>
            </a:r>
            <a:endParaRPr lang="en-US" dirty="0"/>
          </a:p>
          <a:p>
            <a:r>
              <a:rPr lang="en-US" sz="1632" dirty="0">
                <a:gradFill>
                  <a:gsLst>
                    <a:gs pos="1250">
                      <a:srgbClr val="1A1A1A"/>
                    </a:gs>
                    <a:gs pos="100000">
                      <a:srgbClr val="1A1A1A"/>
                    </a:gs>
                  </a:gsLst>
                  <a:lin ang="5400000" scaled="0"/>
                </a:gradFill>
                <a:latin typeface="+mn-lt"/>
                <a:cs typeface="+mn-cs"/>
              </a:rPr>
              <a:t>Use Ctrl + Space to display</a:t>
            </a:r>
          </a:p>
          <a:p>
            <a:endParaRPr lang="en-US" dirty="0"/>
          </a:p>
          <a:p>
            <a:endParaRPr lang="en-US" dirty="0"/>
          </a:p>
          <a:p>
            <a:endParaRPr lang="en-US" dirty="0"/>
          </a:p>
          <a:p>
            <a:r>
              <a:rPr lang="en-US" sz="1836" dirty="0">
                <a:solidFill>
                  <a:srgbClr val="3B2E58"/>
                </a:solidFill>
                <a:latin typeface="Segoe UI Semibold"/>
              </a:rPr>
              <a:t>Inline documentation</a:t>
            </a:r>
          </a:p>
          <a:p>
            <a:pPr lvl="0"/>
            <a:r>
              <a:rPr lang="en-US" sz="1632" dirty="0">
                <a:gradFill>
                  <a:gsLst>
                    <a:gs pos="1250">
                      <a:srgbClr val="1A1A1A"/>
                    </a:gs>
                    <a:gs pos="100000">
                      <a:srgbClr val="1A1A1A"/>
                    </a:gs>
                  </a:gsLst>
                  <a:lin ang="5400000" scaled="0"/>
                </a:gradFill>
                <a:latin typeface="Segoe UI"/>
              </a:rPr>
              <a:t>Select the information tooltip to display</a:t>
            </a:r>
          </a:p>
          <a:p>
            <a:endParaRPr lang="en-US" dirty="0"/>
          </a:p>
          <a:p>
            <a:endParaRPr lang="en-US" dirty="0"/>
          </a:p>
          <a:p>
            <a:endParaRPr lang="en-US" dirty="0"/>
          </a:p>
          <a:p>
            <a:endParaRPr lang="en-US" dirty="0"/>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770437" y="3649662"/>
            <a:ext cx="6942857" cy="2333333"/>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618037" y="1365817"/>
            <a:ext cx="6904762" cy="1190476"/>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10104437" y="2354262"/>
            <a:ext cx="0" cy="1524000"/>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extLst>
              <p:ext uri="{D42A27DB-BD31-4B8C-83A1-F6EECF244321}">
                <p14:modId xmlns:p14="http://schemas.microsoft.com/office/powerpoint/2010/main" val="3256044731"/>
              </p:ext>
            </p:extLst>
          </p:nvPr>
        </p:nvGraphicFramePr>
        <p:xfrm>
          <a:off x="609520" y="2919982"/>
          <a:ext cx="4191000" cy="2025080"/>
        </p:xfrm>
        <a:graphic>
          <a:graphicData uri="http://schemas.openxmlformats.org/drawingml/2006/table">
            <a:tbl>
              <a:tblPr/>
              <a:tblGrid>
                <a:gridCol w="1192704">
                  <a:extLst>
                    <a:ext uri="{9D8B030D-6E8A-4147-A177-3AD203B41FA5}">
                      <a16:colId xmlns:a16="http://schemas.microsoft.com/office/drawing/2014/main" val="3338070221"/>
                    </a:ext>
                  </a:extLst>
                </a:gridCol>
                <a:gridCol w="2998296">
                  <a:extLst>
                    <a:ext uri="{9D8B030D-6E8A-4147-A177-3AD203B41FA5}">
                      <a16:colId xmlns:a16="http://schemas.microsoft.com/office/drawing/2014/main" val="4171720517"/>
                    </a:ext>
                  </a:extLst>
                </a:gridCol>
              </a:tblGrid>
              <a:tr h="123622">
                <a:tc>
                  <a:txBody>
                    <a:bodyPr/>
                    <a:lstStyle/>
                    <a:p>
                      <a:r>
                        <a:rPr lang="en-US" sz="1400" b="1">
                          <a:effectLst/>
                        </a:rPr>
                        <a:t>Magic</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328930">
                <a:tc>
                  <a:txBody>
                    <a:bodyPr/>
                    <a:lstStyle/>
                    <a:p>
                      <a:r>
                        <a:rPr lang="en-US" sz="1400">
                          <a:effectLst/>
                        </a:rPr>
                        <a:t>%%pyspark</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dirty="0">
                          <a:effectLst/>
                        </a:rPr>
                        <a:t>Execute </a:t>
                      </a:r>
                      <a:r>
                        <a:rPr lang="en-US" sz="1400" b="1" dirty="0">
                          <a:effectLst/>
                        </a:rPr>
                        <a:t>Python</a:t>
                      </a:r>
                      <a:r>
                        <a:rPr lang="en-US" sz="1400" dirty="0">
                          <a:effectLst/>
                        </a:rPr>
                        <a:t> code against Spark Context.</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328930">
                <a:tc>
                  <a:txBody>
                    <a:bodyPr/>
                    <a:lstStyle/>
                    <a:p>
                      <a:r>
                        <a:rPr lang="en-US" sz="1400">
                          <a:effectLst/>
                        </a:rPr>
                        <a:t>%%spark</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dirty="0">
                          <a:effectLst/>
                        </a:rPr>
                        <a:t>Execute </a:t>
                      </a:r>
                      <a:r>
                        <a:rPr lang="en-US" sz="1400" b="1" dirty="0">
                          <a:effectLst/>
                        </a:rPr>
                        <a:t>Scala</a:t>
                      </a:r>
                      <a:r>
                        <a:rPr lang="en-US" sz="1400" dirty="0">
                          <a:effectLst/>
                        </a:rPr>
                        <a:t> code against Spark Context.</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1584">
                <a:tc>
                  <a:txBody>
                    <a:bodyPr/>
                    <a:lstStyle/>
                    <a:p>
                      <a:r>
                        <a:rPr lang="en-US" sz="1400">
                          <a:effectLst/>
                        </a:rPr>
                        <a:t>%%sql</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dirty="0">
                          <a:effectLst/>
                        </a:rPr>
                        <a:t>Execute </a:t>
                      </a:r>
                      <a:r>
                        <a:rPr lang="en-US" sz="1400" b="1" dirty="0">
                          <a:effectLst/>
                        </a:rPr>
                        <a:t>Spark SQL</a:t>
                      </a:r>
                      <a:r>
                        <a:rPr lang="en-US" sz="1400" dirty="0">
                          <a:effectLst/>
                        </a:rPr>
                        <a:t> query against Spark Context.</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1584">
                <a:tc>
                  <a:txBody>
                    <a:bodyPr/>
                    <a:lstStyle/>
                    <a:p>
                      <a:r>
                        <a:rPr lang="en-US" sz="1400">
                          <a:effectLst/>
                        </a:rPr>
                        <a:t>%%csharp</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dirty="0">
                          <a:effectLst/>
                        </a:rPr>
                        <a:t>Execute </a:t>
                      </a:r>
                      <a:r>
                        <a:rPr lang="en-US" sz="1400" b="1" dirty="0">
                          <a:effectLst/>
                        </a:rPr>
                        <a:t>Spark.NET C#</a:t>
                      </a:r>
                      <a:r>
                        <a:rPr lang="en-US" sz="1400" dirty="0">
                          <a:effectLst/>
                        </a:rPr>
                        <a:t> code against Spark Context.</a:t>
                      </a:r>
                    </a:p>
                  </a:txBody>
                  <a:tcPr marL="22716" marR="22716" marT="10484" marB="10484"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503238" y="1407370"/>
            <a:ext cx="4297282"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Cell magics</a:t>
            </a:r>
          </a:p>
          <a:p>
            <a:pPr marL="0" lvl="1" indent="0">
              <a:lnSpc>
                <a:spcPct val="110000"/>
              </a:lnSpc>
              <a:spcBef>
                <a:spcPts val="0"/>
              </a:spcBef>
              <a:spcAft>
                <a:spcPts val="612"/>
              </a:spcAft>
              <a:buNone/>
            </a:pPr>
            <a:r>
              <a:rPr lang="en-US" sz="1632" dirty="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12"/>
              </a:spcAft>
              <a:buNone/>
            </a:pPr>
            <a:r>
              <a:rPr lang="en-US" sz="1632" dirty="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380037" y="2278062"/>
            <a:ext cx="6866048" cy="2667000"/>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599237" y="2919982"/>
            <a:ext cx="1676400" cy="27248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600059" y="466301"/>
            <a:ext cx="11239464" cy="565027"/>
          </a:xfrm>
        </p:spPr>
        <p:txBody>
          <a:bodyPr/>
          <a:lstStyle/>
          <a:p>
            <a:r>
              <a:rPr lang="en-US" dirty="0"/>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600059" y="1450442"/>
            <a:ext cx="4038600" cy="1874359"/>
          </a:xfrm>
          <a:prstGeom prst="rect">
            <a:avLst/>
          </a:prstGeom>
        </p:spPr>
        <p:txBody>
          <a:bodyPr wrap="square">
            <a:spAutoFit/>
          </a:bodyPr>
          <a:lstStyle/>
          <a:p>
            <a:pPr marL="0" lvl="1" defTabSz="951304">
              <a:lnSpc>
                <a:spcPct val="110000"/>
              </a:lnSpc>
              <a:spcAft>
                <a:spcPts val="612"/>
              </a:spcAft>
              <a:buSzPct val="90000"/>
            </a:pPr>
            <a:r>
              <a:rPr lang="en-US" sz="1836" dirty="0">
                <a:solidFill>
                  <a:schemeClr val="tx2"/>
                </a:solidFill>
                <a:latin typeface="+mj-lt"/>
                <a:cs typeface="Segoe UI Semilight" panose="020B0402040204020203" pitchFamily="34" charset="0"/>
              </a:rPr>
              <a:t>Support for GitHub flavored markdown</a:t>
            </a:r>
          </a:p>
          <a:p>
            <a:pPr marL="0" lvl="1" defTabSz="951304">
              <a:lnSpc>
                <a:spcPct val="110000"/>
              </a:lnSpc>
              <a:spcAft>
                <a:spcPts val="612"/>
              </a:spcAft>
              <a:buSzPct val="90000"/>
            </a:pPr>
            <a:r>
              <a:rPr lang="en-US" sz="1632" dirty="0">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608637" y="1450442"/>
            <a:ext cx="5488323" cy="51079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603233" y="1650858"/>
            <a:ext cx="1904762" cy="790476"/>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77833" y="3256618"/>
            <a:ext cx="2914286" cy="1047619"/>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743598" y="3421062"/>
            <a:ext cx="2190476" cy="1409524"/>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82596" y="1274990"/>
            <a:ext cx="312420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Run all cells from toolbar</a:t>
            </a:r>
            <a:endParaRPr lang="en-US" sz="1632" dirty="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54013" y="2871963"/>
            <a:ext cx="5359424"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Run current cell from toolbar from cell itself</a:t>
            </a:r>
            <a:endParaRPr lang="en-US" sz="1632" dirty="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5478423"/>
          </a:xfrm>
        </p:spPr>
        <p:txBody>
          <a:bodyPr/>
          <a:lstStyle/>
          <a:p>
            <a:r>
              <a:rPr lang="en-US" sz="1800" dirty="0"/>
              <a:t>Creating spark pool, importing libs</a:t>
            </a:r>
            <a:br>
              <a:rPr lang="en-US" sz="1800" dirty="0"/>
            </a:br>
            <a:r>
              <a:rPr lang="en-US" sz="1800" dirty="0"/>
              <a:t>Using Spark to query SQL Pool</a:t>
            </a:r>
            <a:br>
              <a:rPr lang="en-US" sz="1800" dirty="0"/>
            </a:br>
            <a:r>
              <a:rPr lang="en-US" sz="1800" dirty="0"/>
              <a:t>Notebook capabilities</a:t>
            </a:r>
            <a:br>
              <a:rPr lang="en-US" sz="1800" dirty="0"/>
            </a:br>
            <a:br>
              <a:rPr lang="en-US" sz="1800" dirty="0"/>
            </a:br>
            <a:r>
              <a:rPr lang="en-US" sz="1800" dirty="0"/>
              <a:t>Azure Machine Learning Primer</a:t>
            </a:r>
            <a:br>
              <a:rPr lang="en-US" sz="1800" dirty="0"/>
            </a:br>
            <a:br>
              <a:rPr lang="en-US" sz="1800" dirty="0"/>
            </a:br>
            <a:r>
              <a:rPr lang="en-US" sz="1800" dirty="0"/>
              <a:t>Functionality overview</a:t>
            </a:r>
            <a:br>
              <a:rPr lang="en-US" sz="1800" dirty="0"/>
            </a:br>
            <a:r>
              <a:rPr lang="en-US" sz="1800" dirty="0"/>
              <a:t>Architecture</a:t>
            </a:r>
            <a:br>
              <a:rPr lang="en-US" sz="1800" dirty="0"/>
            </a:br>
            <a:r>
              <a:rPr lang="en-US" sz="1800" dirty="0"/>
              <a:t>Synapse job service</a:t>
            </a:r>
            <a:br>
              <a:rPr lang="en-US" sz="1800" dirty="0"/>
            </a:br>
            <a:r>
              <a:rPr lang="en-US" sz="1800" dirty="0"/>
              <a:t>Spark instances</a:t>
            </a:r>
            <a:br>
              <a:rPr lang="en-US" sz="1800" dirty="0"/>
            </a:br>
            <a:r>
              <a:rPr lang="en-US" sz="1800" dirty="0"/>
              <a:t>Spark pools</a:t>
            </a:r>
            <a:br>
              <a:rPr lang="en-US" sz="1800" dirty="0"/>
            </a:br>
            <a:r>
              <a:rPr lang="en-US" sz="1800" dirty="0" err="1"/>
              <a:t>Polybase</a:t>
            </a:r>
            <a:br>
              <a:rPr lang="en-US" sz="1800" dirty="0"/>
            </a:br>
            <a:r>
              <a:rPr lang="en-US" sz="1800" dirty="0"/>
              <a:t>Code-behind experience</a:t>
            </a:r>
            <a:br>
              <a:rPr lang="en-US" sz="1800" dirty="0"/>
            </a:br>
            <a:r>
              <a:rPr lang="en-US" sz="1800" dirty="0"/>
              <a:t>Notebooks on files in storage</a:t>
            </a:r>
            <a:br>
              <a:rPr lang="en-US" sz="1800" dirty="0"/>
            </a:br>
            <a:r>
              <a:rPr lang="en-US" sz="1800" dirty="0"/>
              <a:t>Library management - Python</a:t>
            </a:r>
            <a:br>
              <a:rPr lang="en-US" sz="1800" dirty="0"/>
            </a:br>
            <a:br>
              <a:rPr lang="en-US" sz="1800" dirty="0"/>
            </a:br>
            <a:r>
              <a:rPr lang="en-US" sz="1800" dirty="0"/>
              <a:t>Spark ML</a:t>
            </a:r>
            <a:br>
              <a:rPr lang="en-US" sz="1800" dirty="0"/>
            </a:br>
            <a:r>
              <a:rPr lang="en-US" sz="1800" dirty="0"/>
              <a:t>Microsoft ML for Spark</a:t>
            </a:r>
            <a:br>
              <a:rPr lang="en-US" sz="1800" dirty="0"/>
            </a:br>
            <a:br>
              <a:rPr lang="en-US" sz="1400" dirty="0"/>
            </a:br>
            <a:endParaRPr lang="en-US" sz="14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45855" y="1768537"/>
            <a:ext cx="6933333" cy="1666667"/>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323310" y="1960725"/>
            <a:ext cx="1828571" cy="647619"/>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199437" y="1580603"/>
            <a:ext cx="3904888"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Clear all cells output  from toolbar</a:t>
            </a:r>
            <a:endParaRPr lang="en-US" sz="1632" dirty="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18106" y="1505125"/>
            <a:ext cx="3904888"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Cell output</a:t>
            </a:r>
            <a:endParaRPr lang="en-US" sz="1632" dirty="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22055" y="2430462"/>
            <a:ext cx="4686582" cy="9144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22151" y="2125662"/>
            <a:ext cx="5183378" cy="419982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370637" y="2125662"/>
            <a:ext cx="5285580" cy="4304600"/>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63800" y="1516062"/>
            <a:ext cx="6416437"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View </a:t>
            </a:r>
            <a:r>
              <a:rPr lang="en-US" sz="1836" dirty="0" err="1">
                <a:solidFill>
                  <a:schemeClr val="tx2"/>
                </a:solidFill>
                <a:latin typeface="+mj-lt"/>
                <a:cs typeface="Segoe UI Semilight" panose="020B0402040204020203" pitchFamily="34" charset="0"/>
              </a:rPr>
              <a:t>DataFrame</a:t>
            </a:r>
            <a:r>
              <a:rPr lang="en-US" sz="1836" dirty="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12"/>
              </a:spcAft>
              <a:buNone/>
            </a:pPr>
            <a:r>
              <a:rPr lang="en-US" sz="1632" dirty="0">
                <a:gradFill>
                  <a:gsLst>
                    <a:gs pos="1250">
                      <a:srgbClr val="1A1A1A"/>
                    </a:gs>
                    <a:gs pos="100000">
                      <a:srgbClr val="1A1A1A"/>
                    </a:gs>
                  </a:gsLst>
                  <a:lin ang="5400000" scaled="0"/>
                </a:gradFill>
              </a:rPr>
              <a:t>Use the </a:t>
            </a:r>
            <a:r>
              <a:rPr lang="en-US" sz="1632" dirty="0">
                <a:gradFill>
                  <a:gsLst>
                    <a:gs pos="1250">
                      <a:srgbClr val="1A1A1A"/>
                    </a:gs>
                    <a:gs pos="100000">
                      <a:srgbClr val="1A1A1A"/>
                    </a:gs>
                  </a:gsLst>
                  <a:lin ang="5400000" scaled="0"/>
                </a:gradFill>
                <a:latin typeface="Consolas" panose="020B0609020204030204" pitchFamily="49" charset="0"/>
              </a:rPr>
              <a:t>display</a:t>
            </a:r>
            <a:r>
              <a:rPr lang="en-US" sz="1632" dirty="0">
                <a:gradFill>
                  <a:gsLst>
                    <a:gs pos="1250">
                      <a:srgbClr val="1A1A1A"/>
                    </a:gs>
                    <a:gs pos="100000">
                      <a:srgbClr val="1A1A1A"/>
                    </a:gs>
                  </a:gsLst>
                  <a:lin ang="5400000" scaled="0"/>
                </a:gradFill>
              </a:rPr>
              <a:t> function and pass in your </a:t>
            </a:r>
            <a:r>
              <a:rPr lang="en-US" sz="1632" dirty="0" err="1">
                <a:gradFill>
                  <a:gsLst>
                    <a:gs pos="1250">
                      <a:srgbClr val="1A1A1A"/>
                    </a:gs>
                    <a:gs pos="100000">
                      <a:srgbClr val="1A1A1A"/>
                    </a:gs>
                  </a:gsLst>
                  <a:lin ang="5400000" scaled="0"/>
                </a:gradFill>
              </a:rPr>
              <a:t>dataframe</a:t>
            </a:r>
            <a:r>
              <a:rPr lang="en-US" sz="1632" dirty="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503237" y="2201862"/>
            <a:ext cx="3428571" cy="742857"/>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503237" y="4259262"/>
            <a:ext cx="1885714" cy="195238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184574" y="4819936"/>
            <a:ext cx="4010132" cy="798398"/>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2541926" y="5021262"/>
            <a:ext cx="609600" cy="2286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436507" y="1742821"/>
            <a:ext cx="3904888"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Saving (publishing)</a:t>
            </a:r>
            <a:endParaRPr lang="en-US" sz="1632" dirty="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436507" y="3883394"/>
            <a:ext cx="3904888"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Exporting (download the .</a:t>
            </a:r>
            <a:r>
              <a:rPr lang="en-US" sz="1836" dirty="0" err="1">
                <a:solidFill>
                  <a:schemeClr val="tx2"/>
                </a:solidFill>
                <a:latin typeface="+mj-lt"/>
                <a:cs typeface="Segoe UI Semilight" panose="020B0402040204020203" pitchFamily="34" charset="0"/>
              </a:rPr>
              <a:t>ipynb</a:t>
            </a:r>
            <a:r>
              <a:rPr lang="en-US" sz="1836" dirty="0">
                <a:solidFill>
                  <a:schemeClr val="tx2"/>
                </a:solidFill>
                <a:latin typeface="+mj-lt"/>
                <a:cs typeface="Segoe UI Semilight" panose="020B0402040204020203" pitchFamily="34" charset="0"/>
              </a:rPr>
              <a:t>)</a:t>
            </a:r>
            <a:endParaRPr lang="en-US" sz="1632" dirty="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449954" y="2135510"/>
            <a:ext cx="1866667" cy="1009524"/>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757505" y="2135510"/>
            <a:ext cx="4828571" cy="2580952"/>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87509" y="2015885"/>
            <a:ext cx="1951979" cy="2580952"/>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415927" y="1664261"/>
            <a:ext cx="555313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Execute a notebook as a step in a new pipeline</a:t>
            </a:r>
            <a:endParaRPr lang="en-US" sz="1632" dirty="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82088" y="1668817"/>
            <a:ext cx="3731149"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Notebooks are pipeline activities</a:t>
            </a:r>
            <a:endParaRPr lang="en-US" sz="1632" dirty="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34113" y="2099631"/>
            <a:ext cx="1990476" cy="1152381"/>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73050" y="2083955"/>
            <a:ext cx="2382969" cy="4218905"/>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6004480" y="2049462"/>
            <a:ext cx="4828571" cy="2580952"/>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94280" y="1723763"/>
            <a:ext cx="6705600" cy="37586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12"/>
              </a:spcAft>
              <a:buNone/>
            </a:pPr>
            <a:r>
              <a:rPr lang="en-US" sz="1836" dirty="0">
                <a:solidFill>
                  <a:schemeClr val="tx2"/>
                </a:solidFill>
                <a:latin typeface="+mj-lt"/>
                <a:cs typeface="Segoe UI Semilight" panose="020B0402040204020203" pitchFamily="34" charset="0"/>
              </a:rPr>
              <a:t>Execute a notebook as a step in an existing pipeline</a:t>
            </a:r>
            <a:endParaRPr lang="en-US" sz="1632" dirty="0"/>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80177" y="1592262"/>
            <a:ext cx="4543829" cy="565027"/>
          </a:xfrm>
        </p:spPr>
        <p:txBody>
          <a:bodyPr/>
          <a:lstStyle/>
          <a:p>
            <a:pPr marL="0" indent="0">
              <a:buNone/>
            </a:pPr>
            <a:r>
              <a:rPr lang="en-US" sz="1836" dirty="0">
                <a:solidFill>
                  <a:schemeClr val="tx2"/>
                </a:solidFill>
              </a:rPr>
              <a:t>Loading a SQL Pool table to a </a:t>
            </a:r>
            <a:r>
              <a:rPr lang="en-US" sz="1836" dirty="0" err="1">
                <a:solidFill>
                  <a:schemeClr val="tx2"/>
                </a:solidFill>
              </a:rPr>
              <a:t>DataFrame</a:t>
            </a:r>
            <a:endParaRPr lang="en-US" sz="1836" dirty="0">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27037" y="1988495"/>
            <a:ext cx="5323809" cy="414285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913437" y="2611547"/>
            <a:ext cx="5620089" cy="1771429"/>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750846" y="4382976"/>
            <a:ext cx="2972636" cy="1247886"/>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85135" y="1418830"/>
            <a:ext cx="6863905" cy="2643938"/>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133494" y="4380802"/>
            <a:ext cx="8247543" cy="2500868"/>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18759" y="1135062"/>
            <a:ext cx="4543829" cy="282513"/>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Font typeface="Wingdings" panose="05000000000000000000" pitchFamily="2" charset="2"/>
              <a:buNone/>
            </a:pPr>
            <a:r>
              <a:rPr lang="en-US" sz="1836" dirty="0">
                <a:solidFill>
                  <a:schemeClr val="tx2"/>
                </a:solidFill>
              </a:rPr>
              <a:t>Loading Parquet files to a </a:t>
            </a:r>
            <a:r>
              <a:rPr lang="en-US" sz="1836" dirty="0" err="1">
                <a:solidFill>
                  <a:schemeClr val="tx2"/>
                </a:solidFill>
              </a:rPr>
              <a:t>DataFrame</a:t>
            </a:r>
            <a:endParaRPr lang="en-US" sz="1836" dirty="0">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286214" y="3421062"/>
            <a:ext cx="2075023" cy="883540"/>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46659" y="2123282"/>
            <a:ext cx="2438369" cy="2962963"/>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Azure Machine Learning </a:t>
            </a:r>
            <a:r>
              <a:rPr lang="en-US" sz="1428" i="1" dirty="0">
                <a:solidFill>
                  <a:schemeClr val="tx1">
                    <a:lumMod val="50000"/>
                    <a:lumOff val="50000"/>
                  </a:schemeClr>
                </a:solidFill>
                <a:ea typeface="Segoe UI" pitchFamily="34" charset="0"/>
                <a:cs typeface="Segoe UI" pitchFamily="34" charset="0"/>
              </a:rPr>
              <a:t>or</a:t>
            </a:r>
            <a:r>
              <a:rPr lang="en-US" sz="1428" dirty="0">
                <a:solidFill>
                  <a:schemeClr val="tx1">
                    <a:lumMod val="50000"/>
                    <a:lumOff val="50000"/>
                  </a:schemeClr>
                </a:solidFill>
                <a:ea typeface="Segoe UI" pitchFamily="34" charset="0"/>
                <a:cs typeface="Segoe UI" pitchFamily="34" charset="0"/>
              </a:rPr>
              <a:t> Azure Synapse Spark</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222484" y="2878598"/>
            <a:ext cx="374015" cy="374015"/>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2006949" y="2770523"/>
            <a:ext cx="2117787" cy="2150574"/>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67236" y="3357043"/>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67236" y="3875565"/>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67236" y="4394087"/>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43013" y="5587764"/>
            <a:ext cx="2438369" cy="11098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89216" y="5633180"/>
            <a:ext cx="373041" cy="373041"/>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64807" y="6146839"/>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62197" y="4768102"/>
            <a:ext cx="2429" cy="1378736"/>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55092" y="2874955"/>
            <a:ext cx="374015" cy="374015"/>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904335" y="2123282"/>
            <a:ext cx="2438369" cy="2962963"/>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89000" y="2247146"/>
            <a:ext cx="374015" cy="374015"/>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5064625" y="2770523"/>
            <a:ext cx="2117787" cy="2150574"/>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224911" y="3357043"/>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224911" y="3875565"/>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170873" y="4394087"/>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959587" y="3544050"/>
            <a:ext cx="1265325" cy="2789796"/>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64626" y="3731058"/>
            <a:ext cx="0" cy="144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64626" y="4249580"/>
            <a:ext cx="0" cy="144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122301" y="3731058"/>
            <a:ext cx="0" cy="144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170874" y="2878598"/>
            <a:ext cx="374015" cy="374015"/>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852725" y="2123282"/>
            <a:ext cx="2438369" cy="2962963"/>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037390" y="2247146"/>
            <a:ext cx="374015" cy="374015"/>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8013015" y="2770523"/>
            <a:ext cx="2117787" cy="2150574"/>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pPr>
            <a:r>
              <a:rPr lang="en-US" sz="1428" dirty="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173302" y="3357043"/>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a:gradFill>
                  <a:gsLst>
                    <a:gs pos="0">
                      <a:srgbClr val="FFFFFF"/>
                    </a:gs>
                    <a:gs pos="100000">
                      <a:srgbClr val="FFFFFF"/>
                    </a:gs>
                  </a:gsLst>
                  <a:lin ang="5400000" scaled="0"/>
                </a:gradFill>
                <a:ea typeface="Segoe UI" pitchFamily="34" charset="0"/>
                <a:cs typeface="Segoe UI" pitchFamily="34" charset="0"/>
              </a:rPr>
              <a:t>Load from </a:t>
            </a:r>
            <a:r>
              <a:rPr lang="en-US" sz="1428" dirty="0">
                <a:gradFill>
                  <a:gsLst>
                    <a:gs pos="0">
                      <a:srgbClr val="FFFFFF"/>
                    </a:gs>
                    <a:gs pos="100000">
                      <a:srgbClr val="FFFFFF"/>
                    </a:gs>
                  </a:gsLst>
                  <a:lin ang="5400000" scaled="0"/>
                </a:gradFill>
                <a:ea typeface="Segoe UI" pitchFamily="34" charset="0"/>
                <a:cs typeface="Segoe UI" pitchFamily="34" charset="0"/>
              </a:rPr>
              <a:t>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173302" y="3875565"/>
            <a:ext cx="1794780" cy="3740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9070692" y="3731058"/>
            <a:ext cx="0" cy="144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39798" y="1073594"/>
            <a:ext cx="2541584" cy="992982"/>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851509" y="1073594"/>
            <a:ext cx="2541584" cy="992982"/>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852725" y="1073594"/>
            <a:ext cx="2541584" cy="992982"/>
          </a:xfrm>
          <a:prstGeom prst="rect">
            <a:avLst/>
          </a:prstGeom>
          <a:noFill/>
        </p:spPr>
        <p:txBody>
          <a:bodyPr wrap="square" lIns="186521" tIns="149217" rIns="186521" bIns="149217" rtlCol="0">
            <a:spAutoFit/>
          </a:bodyPr>
          <a:lstStyle/>
          <a:p>
            <a:pPr algn="ctr">
              <a:lnSpc>
                <a:spcPct val="90000"/>
              </a:lnSpc>
              <a:spcAft>
                <a:spcPts val="612"/>
              </a:spcAft>
            </a:pPr>
            <a:r>
              <a:rPr lang="en-US" sz="2448" dirty="0">
                <a:gradFill>
                  <a:gsLst>
                    <a:gs pos="2917">
                      <a:schemeClr val="tx1"/>
                    </a:gs>
                    <a:gs pos="30000">
                      <a:schemeClr val="tx1"/>
                    </a:gs>
                  </a:gsLst>
                  <a:lin ang="5400000" scaled="0"/>
                </a:gradFill>
              </a:rPr>
              <a:t>Use the </a:t>
            </a:r>
            <a:br>
              <a:rPr lang="en-US" sz="2448" dirty="0">
                <a:gradFill>
                  <a:gsLst>
                    <a:gs pos="2917">
                      <a:schemeClr val="tx1"/>
                    </a:gs>
                    <a:gs pos="30000">
                      <a:schemeClr val="tx1"/>
                    </a:gs>
                  </a:gsLst>
                  <a:lin ang="5400000" scaled="0"/>
                </a:gradFill>
              </a:rPr>
            </a:br>
            <a:r>
              <a:rPr lang="en-US" sz="2448" dirty="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9068264" y="4249580"/>
            <a:ext cx="2428" cy="1445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dirty="0"/>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98637" y="1314801"/>
            <a:ext cx="9266237" cy="4893035"/>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Spark for Data Science</a:t>
            </a:r>
          </a:p>
        </p:txBody>
      </p:sp>
      <p:sp>
        <p:nvSpPr>
          <p:cNvPr id="2" name="Text Placeholder 1"/>
          <p:cNvSpPr>
            <a:spLocks noGrp="1"/>
          </p:cNvSpPr>
          <p:nvPr>
            <p:ph type="body" sz="quarter" idx="12"/>
          </p:nvPr>
        </p:nvSpPr>
        <p:spPr>
          <a:xfrm>
            <a:off x="595914" y="4041282"/>
            <a:ext cx="5186010" cy="615553"/>
          </a:xfrm>
        </p:spPr>
        <p:txBody>
          <a:bodyPr/>
          <a:lstStyle/>
          <a:p>
            <a:r>
              <a:rPr lang="en-US" dirty="0"/>
              <a:t>CSA19P</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dirty="0">
                <a:ln w="3175">
                  <a:noFill/>
                </a:ln>
                <a:solidFill>
                  <a:srgbClr val="FFFFFF"/>
                </a:solidFill>
                <a:effectLst/>
                <a:uLnTx/>
                <a:uFillTx/>
                <a:latin typeface="Segoe UI Semibold"/>
                <a:ea typeface="+mn-ea"/>
                <a:cs typeface="Segoe UI" pitchFamily="34" charset="0"/>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079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1</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Apache Spark</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Overview of Apache Spark.</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2</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Spark in Synapse</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How Spark is utilized within Synapse.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3</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Notebooks</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Understand the notebook paradigm and how to use them in Synapse.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3B2E58"/>
                </a:solidFill>
                <a:effectLst/>
                <a:uLnTx/>
                <a:uFillTx/>
                <a:latin typeface="Arial Nova" panose="020B0504020202020204" pitchFamily="34" charset="0"/>
                <a:ea typeface="+mn-ea"/>
                <a:cs typeface="Segoe UI Semilight" panose="020B0402040204020203" pitchFamily="34" charset="0"/>
              </a:rPr>
              <a:t>4</a:t>
            </a:r>
            <a:r>
              <a:rPr kumimoji="0" lang="en-US" sz="2000" b="1"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rPr>
              <a:t>  Machine Learning</a:t>
            </a:r>
          </a:p>
          <a:p>
            <a:pPr marL="287338"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1A1A1A"/>
                </a:solidFill>
                <a:effectLst/>
                <a:uLnTx/>
                <a:uFillTx/>
                <a:latin typeface="Arial Nova" panose="020B0504020202020204" pitchFamily="34" charset="0"/>
                <a:ea typeface="+mn-ea"/>
                <a:cs typeface="+mn-cs"/>
              </a:rPr>
              <a:t>How to train and deploy models with Synapse.</a:t>
            </a:r>
          </a:p>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dirty="0">
              <a:ln>
                <a:noFill/>
              </a:ln>
              <a:solidFill>
                <a:srgbClr val="8661C5"/>
              </a:solidFill>
              <a:effectLst/>
              <a:uLnTx/>
              <a:uFillTx/>
              <a:latin typeface="Arial Nova" panose="020B0504020202020204" pitchFamily="34" charset="0"/>
              <a:ea typeface="+mn-ea"/>
              <a:cs typeface="Segoe UI Semilight" panose="020B0402040204020203" pitchFamily="34" charset="0"/>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35794" y="1513101"/>
            <a:ext cx="5782443" cy="4777846"/>
          </a:xfrm>
        </p:spPr>
        <p:txBody>
          <a:bodyPr/>
          <a:lstStyle/>
          <a:p>
            <a:pPr marL="291436" indent="-291436">
              <a:buFont typeface="Arial" panose="020B0604020202020204" pitchFamily="34" charset="0"/>
              <a:buChar char="•"/>
            </a:pPr>
            <a:r>
              <a:rPr lang="en-US" sz="1632" dirty="0">
                <a:solidFill>
                  <a:schemeClr val="tx2"/>
                </a:solidFill>
                <a:latin typeface="+mj-lt"/>
              </a:rPr>
              <a:t>Apache Spark 2.4 derivation</a:t>
            </a:r>
          </a:p>
          <a:p>
            <a:pPr marL="976973" lvl="3" indent="-291436">
              <a:buFont typeface="Arial" panose="020B0604020202020204" pitchFamily="34" charset="0"/>
              <a:buChar char="•"/>
            </a:pPr>
            <a:r>
              <a:rPr lang="en-US" sz="1632" dirty="0"/>
              <a:t>Linux Foundation Delta Lake 0.4 support</a:t>
            </a:r>
          </a:p>
          <a:p>
            <a:pPr marL="976973" lvl="3" indent="-291436">
              <a:buFont typeface="Arial" panose="020B0604020202020204" pitchFamily="34" charset="0"/>
              <a:buChar char="•"/>
            </a:pPr>
            <a:r>
              <a:rPr lang="en-US" sz="1632" dirty="0" err="1"/>
              <a:t>.Net</a:t>
            </a:r>
            <a:r>
              <a:rPr lang="en-US" sz="1632" dirty="0"/>
              <a:t> Core 3.0 support</a:t>
            </a:r>
          </a:p>
          <a:p>
            <a:pPr marL="976973" lvl="3" indent="-291436">
              <a:buFont typeface="Arial" panose="020B0604020202020204" pitchFamily="34" charset="0"/>
              <a:buChar char="•"/>
            </a:pPr>
            <a:r>
              <a:rPr lang="en-US" sz="1632" dirty="0"/>
              <a:t>Python 3.6 + Anacondas support</a:t>
            </a:r>
          </a:p>
          <a:p>
            <a:pPr marL="291436" lvl="2" indent="-291436">
              <a:buFont typeface="Arial" panose="020B0604020202020204" pitchFamily="34" charset="0"/>
              <a:buChar char="•"/>
            </a:pPr>
            <a:r>
              <a:rPr lang="en-US" sz="1632" dirty="0">
                <a:solidFill>
                  <a:schemeClr val="tx2"/>
                </a:solidFill>
              </a:rPr>
              <a:t>Tightly coupled to other Azure Synapse services</a:t>
            </a:r>
          </a:p>
          <a:p>
            <a:pPr marL="976973" lvl="3" indent="-291436">
              <a:buFont typeface="Arial" panose="020B0604020202020204" pitchFamily="34" charset="0"/>
              <a:buChar char="•"/>
            </a:pPr>
            <a:r>
              <a:rPr lang="en-US" sz="1632" dirty="0"/>
              <a:t>Integrated security and sign on</a:t>
            </a:r>
          </a:p>
          <a:p>
            <a:pPr marL="976973" lvl="3" indent="-291436">
              <a:buFont typeface="Arial" panose="020B0604020202020204" pitchFamily="34" charset="0"/>
              <a:buChar char="•"/>
            </a:pPr>
            <a:r>
              <a:rPr lang="en-US" sz="1632" dirty="0"/>
              <a:t>Integrated Metadata</a:t>
            </a:r>
          </a:p>
          <a:p>
            <a:pPr marL="976973" lvl="3" indent="-291436">
              <a:buFont typeface="Arial" panose="020B0604020202020204" pitchFamily="34" charset="0"/>
              <a:buChar char="•"/>
            </a:pPr>
            <a:r>
              <a:rPr lang="en-US" sz="1632" dirty="0"/>
              <a:t>Integrated and simplified provisioning</a:t>
            </a:r>
          </a:p>
          <a:p>
            <a:pPr marL="976973" lvl="3" indent="-291436">
              <a:buFont typeface="Arial" panose="020B0604020202020204" pitchFamily="34" charset="0"/>
              <a:buChar char="•"/>
            </a:pPr>
            <a:r>
              <a:rPr lang="en-US" sz="1632" dirty="0"/>
              <a:t>Integrated UX including </a:t>
            </a:r>
            <a:r>
              <a:rPr lang="en-US" sz="1632" dirty="0" err="1"/>
              <a:t>nteract</a:t>
            </a:r>
            <a:r>
              <a:rPr lang="en-US" sz="1632" dirty="0"/>
              <a:t> based notebooks</a:t>
            </a:r>
          </a:p>
          <a:p>
            <a:pPr marL="976973" lvl="3" indent="-291436">
              <a:buFont typeface="Arial" panose="020B0604020202020204" pitchFamily="34" charset="0"/>
              <a:buChar char="•"/>
            </a:pPr>
            <a:r>
              <a:rPr lang="en-US" sz="1632" dirty="0"/>
              <a:t>Fast load of SQL Analytics pools</a:t>
            </a:r>
          </a:p>
          <a:p>
            <a:pPr marL="976973" lvl="3" indent="-291436">
              <a:buFont typeface="Arial" panose="020B0604020202020204" pitchFamily="34" charset="0"/>
              <a:buChar char="•"/>
            </a:pPr>
            <a:endParaRPr lang="en-US" sz="1632" dirty="0"/>
          </a:p>
          <a:p>
            <a:endParaRPr lang="en-US" sz="142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91519" y="1513101"/>
            <a:ext cx="5658317" cy="3244782"/>
          </a:xfrm>
        </p:spPr>
        <p:txBody>
          <a:bodyPr/>
          <a:lstStyle/>
          <a:p>
            <a:pPr marL="291436" lvl="2" indent="-291436">
              <a:buFont typeface="Arial" panose="020B0604020202020204" pitchFamily="34" charset="0"/>
              <a:buChar char="•"/>
            </a:pPr>
            <a:r>
              <a:rPr lang="en-US" sz="1632" dirty="0">
                <a:solidFill>
                  <a:schemeClr val="tx2"/>
                </a:solidFill>
              </a:rPr>
              <a:t>Core scenarios</a:t>
            </a:r>
          </a:p>
          <a:p>
            <a:pPr marL="976973" lvl="3" indent="-291436">
              <a:buFont typeface="Arial" panose="020B0604020202020204" pitchFamily="34" charset="0"/>
              <a:buChar char="•"/>
            </a:pPr>
            <a:r>
              <a:rPr lang="en-US" dirty="0"/>
              <a:t>Data Prep/Data Engineering/ETL</a:t>
            </a:r>
          </a:p>
          <a:p>
            <a:pPr marL="976973" lvl="3" indent="-291436">
              <a:buFont typeface="Arial" panose="020B0604020202020204" pitchFamily="34" charset="0"/>
              <a:buChar char="•"/>
            </a:pPr>
            <a:r>
              <a:rPr lang="en-US" dirty="0"/>
              <a:t>Machine Learning via Spark ML and Azure ML integration</a:t>
            </a:r>
          </a:p>
          <a:p>
            <a:pPr marL="976973" lvl="3" indent="-291436">
              <a:buFont typeface="Arial" panose="020B0604020202020204" pitchFamily="34" charset="0"/>
              <a:buChar char="•"/>
            </a:pPr>
            <a:r>
              <a:rPr lang="en-US" dirty="0"/>
              <a:t>Extensible through library management</a:t>
            </a:r>
          </a:p>
          <a:p>
            <a:pPr marL="291436" lvl="2" indent="-291436">
              <a:buFont typeface="Arial" panose="020B0604020202020204" pitchFamily="34" charset="0"/>
              <a:buChar char="•"/>
            </a:pPr>
            <a:r>
              <a:rPr lang="en-US" sz="1632" dirty="0">
                <a:solidFill>
                  <a:schemeClr val="tx2"/>
                </a:solidFill>
              </a:rPr>
              <a:t>Efficient resource utilization</a:t>
            </a:r>
          </a:p>
          <a:p>
            <a:pPr marL="976973" lvl="3" indent="-291436">
              <a:buFont typeface="Arial" panose="020B0604020202020204" pitchFamily="34" charset="0"/>
              <a:buChar char="•"/>
            </a:pPr>
            <a:r>
              <a:rPr lang="en-US" dirty="0"/>
              <a:t>Fast Start</a:t>
            </a:r>
          </a:p>
          <a:p>
            <a:pPr marL="976973" lvl="3" indent="-291436">
              <a:buFont typeface="Arial" panose="020B0604020202020204" pitchFamily="34" charset="0"/>
              <a:buChar char="•"/>
            </a:pPr>
            <a:r>
              <a:rPr lang="en-US" dirty="0"/>
              <a:t>Auto scale (up and down)</a:t>
            </a:r>
          </a:p>
          <a:p>
            <a:pPr marL="976973" lvl="3" indent="-291436">
              <a:buFont typeface="Arial" panose="020B0604020202020204" pitchFamily="34" charset="0"/>
              <a:buChar char="•"/>
            </a:pPr>
            <a:r>
              <a:rPr lang="en-US" dirty="0"/>
              <a:t>Auto pause</a:t>
            </a:r>
          </a:p>
          <a:p>
            <a:pPr marL="976973" lvl="3" indent="-291436">
              <a:buFont typeface="Arial" panose="020B0604020202020204" pitchFamily="34" charset="0"/>
              <a:buChar char="•"/>
            </a:pPr>
            <a:r>
              <a:rPr lang="en-US" dirty="0"/>
              <a:t>Min cluster size of 3 nodes</a:t>
            </a:r>
          </a:p>
          <a:p>
            <a:pPr marL="291436" lvl="1" indent="-291436">
              <a:buFont typeface="Arial" panose="020B0604020202020204" pitchFamily="34" charset="0"/>
              <a:buChar char="•"/>
            </a:pPr>
            <a:r>
              <a:rPr lang="en-US" sz="1632" dirty="0">
                <a:solidFill>
                  <a:schemeClr val="tx2"/>
                </a:solidFill>
                <a:latin typeface="+mj-lt"/>
              </a:rPr>
              <a:t>Multi Language Support</a:t>
            </a:r>
          </a:p>
          <a:p>
            <a:pPr marL="976973" lvl="3" indent="-291436">
              <a:buFont typeface="Arial" panose="020B0604020202020204" pitchFamily="34" charset="0"/>
              <a:buChar char="•"/>
            </a:pPr>
            <a:r>
              <a:rPr lang="en-US" dirty="0" err="1"/>
              <a:t>.Net</a:t>
            </a:r>
            <a:r>
              <a:rPr lang="en-US" dirty="0"/>
              <a:t> (C#), </a:t>
            </a:r>
            <a:r>
              <a:rPr lang="en-US" dirty="0" err="1"/>
              <a:t>PySpark</a:t>
            </a:r>
            <a:r>
              <a:rPr lang="en-US" dirty="0"/>
              <a:t>, Scala, Spark SQL, Java</a:t>
            </a:r>
          </a:p>
          <a:p>
            <a:endParaRPr lang="en-US"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1114341" y="342629"/>
            <a:ext cx="1226250" cy="652260"/>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5672" y="2128595"/>
            <a:ext cx="3733325" cy="2952291"/>
          </a:xfrm>
          <a:prstGeom prst="rect">
            <a:avLst/>
          </a:prstGeom>
          <a:noFill/>
        </p:spPr>
        <p:txBody>
          <a:bodyPr wrap="none" lIns="186494" tIns="149196" rIns="186494" bIns="149196" rtlCol="0">
            <a:noAutofit/>
          </a:bodyPr>
          <a:lstStyle/>
          <a:p>
            <a:pPr marL="112670" lvl="1" defTabSz="931776" fontAlgn="base">
              <a:lnSpc>
                <a:spcPct val="90000"/>
              </a:lnSpc>
              <a:spcBef>
                <a:spcPts val="612"/>
              </a:spcBef>
              <a:spcAft>
                <a:spcPts val="612"/>
              </a:spcAft>
              <a:buClr>
                <a:srgbClr val="68217A">
                  <a:lumMod val="50000"/>
                </a:srgbClr>
              </a:buClr>
            </a:pPr>
            <a:r>
              <a:rPr lang="en-US" sz="1836" dirty="0">
                <a:solidFill>
                  <a:schemeClr val="tx2"/>
                </a:solidFill>
                <a:latin typeface="+mj-lt"/>
              </a:rPr>
              <a:t>Spark Unifies:</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ea typeface="ＭＳ Ｐゴシック" charset="-128"/>
                <a:cs typeface="Segoe UI Semilight" panose="020B0402040204020203" pitchFamily="34" charset="0"/>
              </a:rPr>
              <a:t>Batch Processing</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69695" lvl="1" indent="-457024" defTabSz="931776" fontAlgn="base">
              <a:lnSpc>
                <a:spcPct val="90000"/>
              </a:lnSpc>
              <a:spcBef>
                <a:spcPts val="612"/>
              </a:spcBef>
              <a:spcAft>
                <a:spcPts val="612"/>
              </a:spcAft>
              <a:buClr>
                <a:schemeClr val="tx1"/>
              </a:buClr>
              <a:buFont typeface="Wingdings" panose="05000000000000000000" pitchFamily="2" charset="2"/>
              <a:buChar char="§"/>
            </a:pPr>
            <a:r>
              <a:rPr lang="en-US" sz="1632"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61458" y="1292414"/>
            <a:ext cx="11710382" cy="447640"/>
          </a:xfrm>
          <a:prstGeom prst="rect">
            <a:avLst/>
          </a:prstGeom>
        </p:spPr>
        <p:txBody>
          <a:bodyPr vert="horz" wrap="square" lIns="149217" tIns="93260" rIns="149217" bIns="93260" rtlCol="0">
            <a:spAutoFit/>
          </a:bodyPr>
          <a:lstStyle/>
          <a:p>
            <a:pPr defTabSz="932384">
              <a:lnSpc>
                <a:spcPct val="90000"/>
              </a:lnSpc>
              <a:spcBef>
                <a:spcPct val="20000"/>
              </a:spcBef>
              <a:buSzPct val="90000"/>
            </a:pPr>
            <a:r>
              <a:rPr lang="en-US" sz="1836" dirty="0">
                <a:solidFill>
                  <a:schemeClr val="tx2"/>
                </a:solidFill>
                <a:latin typeface="+mj-lt"/>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664539" y="4143752"/>
            <a:ext cx="6967307" cy="65412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dirty="0">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574677" y="2256956"/>
            <a:ext cx="1977724" cy="1795870"/>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04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354141" y="2274428"/>
            <a:ext cx="1977724" cy="1760924"/>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04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8120158" y="2269337"/>
            <a:ext cx="1977724" cy="17711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04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839615" y="2319838"/>
            <a:ext cx="1971595" cy="1660869"/>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04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627973" y="2162642"/>
            <a:ext cx="1757435" cy="1286982"/>
          </a:xfrm>
          <a:prstGeom prst="rect">
            <a:avLst/>
          </a:prstGeom>
          <a:noFill/>
        </p:spPr>
        <p:txBody>
          <a:bodyPr wrap="none" lIns="186494" tIns="149196" rIns="186494" bIns="149196" rtlCol="0">
            <a:noAutofit/>
          </a:bodyPr>
          <a:lstStyle/>
          <a:p>
            <a:pPr algn="ctr" defTabSz="932563">
              <a:lnSpc>
                <a:spcPct val="90000"/>
              </a:lnSpc>
              <a:spcAft>
                <a:spcPts val="612"/>
              </a:spcAft>
            </a:pPr>
            <a:r>
              <a:rPr lang="en-US" sz="1836" dirty="0">
                <a:solidFill>
                  <a:srgbClr val="FFFFFF"/>
                </a:solidFill>
                <a:latin typeface="Segoe UI" panose="020B0502040204020203" pitchFamily="34" charset="0"/>
                <a:cs typeface="Segoe UI" panose="020B0502040204020203" pitchFamily="34" charset="0"/>
              </a:rPr>
              <a:t>Spark SQL</a:t>
            </a:r>
          </a:p>
          <a:p>
            <a:pPr algn="ctr" defTabSz="932563">
              <a:lnSpc>
                <a:spcPct val="90000"/>
              </a:lnSpc>
              <a:spcAft>
                <a:spcPts val="612"/>
              </a:spcAft>
            </a:pPr>
            <a:r>
              <a:rPr lang="en-US" sz="1428" i="1" dirty="0">
                <a:solidFill>
                  <a:srgbClr val="FFFFFF"/>
                </a:solidFill>
                <a:latin typeface="Segoe UI" panose="020B0502040204020203" pitchFamily="34" charset="0"/>
                <a:cs typeface="Segoe UI" panose="020B0502040204020203" pitchFamily="34" charset="0"/>
              </a:rPr>
              <a:t>Batch processing</a:t>
            </a:r>
            <a:endParaRPr lang="en-US" sz="1632" i="1" dirty="0">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7064976" y="5354749"/>
            <a:ext cx="1786251" cy="932471"/>
          </a:xfrm>
          <a:prstGeom prst="rect">
            <a:avLst/>
          </a:prstGeom>
          <a:noFill/>
        </p:spPr>
        <p:txBody>
          <a:bodyPr wrap="none" lIns="186494" tIns="149196" rIns="186494" bIns="149196" rtlCol="0">
            <a:noAutofit/>
          </a:bodyPr>
          <a:lstStyle/>
          <a:p>
            <a:pPr algn="ctr" defTabSz="932563">
              <a:lnSpc>
                <a:spcPct val="90000"/>
              </a:lnSpc>
              <a:spcAft>
                <a:spcPts val="612"/>
              </a:spcAft>
            </a:pPr>
            <a:r>
              <a:rPr lang="en-US" sz="1836">
                <a:solidFill>
                  <a:srgbClr val="FFFFFF"/>
                </a:solidFill>
                <a:latin typeface="Segoe UI" panose="020B0502040204020203" pitchFamily="34" charset="0"/>
                <a:cs typeface="Segoe UI" panose="020B0502040204020203" pitchFamily="34" charset="0"/>
              </a:rPr>
              <a:t>Spark Structured</a:t>
            </a:r>
            <a:br>
              <a:rPr lang="en-US" sz="1836">
                <a:solidFill>
                  <a:srgbClr val="FFFFFF"/>
                </a:solidFill>
                <a:latin typeface="Segoe UI" panose="020B0502040204020203" pitchFamily="34" charset="0"/>
                <a:cs typeface="Segoe UI" panose="020B0502040204020203" pitchFamily="34" charset="0"/>
              </a:rPr>
            </a:br>
            <a:r>
              <a:rPr lang="en-US" sz="1836">
                <a:solidFill>
                  <a:srgbClr val="FFFFFF"/>
                </a:solidFill>
                <a:latin typeface="Segoe UI" panose="020B0502040204020203" pitchFamily="34" charset="0"/>
                <a:cs typeface="Segoe UI" panose="020B0502040204020203" pitchFamily="34" charset="0"/>
              </a:rPr>
              <a:t>Streaming</a:t>
            </a:r>
          </a:p>
          <a:p>
            <a:pPr algn="ctr" defTabSz="932563">
              <a:lnSpc>
                <a:spcPct val="90000"/>
              </a:lnSpc>
              <a:spcAft>
                <a:spcPts val="612"/>
              </a:spcAft>
            </a:pPr>
            <a:r>
              <a:rPr lang="en-US" sz="1428" i="1">
                <a:solidFill>
                  <a:srgbClr val="FFFFFF"/>
                </a:solidFill>
                <a:latin typeface="Segoe UI" panose="020B0502040204020203" pitchFamily="34" charset="0"/>
                <a:cs typeface="Segoe UI" panose="020B0502040204020203" pitchFamily="34" charset="0"/>
              </a:rPr>
              <a:t>Stream processing</a:t>
            </a:r>
            <a:endParaRPr lang="en-US" sz="1632"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485338" y="5163386"/>
            <a:ext cx="1784621" cy="932471"/>
          </a:xfrm>
          <a:prstGeom prst="rect">
            <a:avLst/>
          </a:prstGeom>
          <a:noFill/>
        </p:spPr>
        <p:txBody>
          <a:bodyPr wrap="none" lIns="186494" tIns="149196" rIns="186494" bIns="149196" rtlCol="0">
            <a:noAutofit/>
          </a:bodyPr>
          <a:lstStyle/>
          <a:p>
            <a:pPr defTabSz="932563">
              <a:lnSpc>
                <a:spcPct val="90000"/>
              </a:lnSpc>
              <a:spcAft>
                <a:spcPts val="612"/>
              </a:spcAft>
            </a:pPr>
            <a:r>
              <a:rPr lang="en-US" sz="1632">
                <a:solidFill>
                  <a:srgbClr val="FFFFFF"/>
                </a:solidFill>
                <a:latin typeface="Segoe UI" panose="020B0502040204020203" pitchFamily="34" charset="0"/>
                <a:cs typeface="Segoe UI" panose="020B0502040204020203" pitchFamily="34" charset="0"/>
              </a:rPr>
              <a:t>Spark MLlib</a:t>
            </a:r>
          </a:p>
          <a:p>
            <a:pPr algn="ctr" defTabSz="932563">
              <a:lnSpc>
                <a:spcPct val="90000"/>
              </a:lnSpc>
              <a:spcAft>
                <a:spcPts val="612"/>
              </a:spcAft>
            </a:pPr>
            <a:r>
              <a:rPr lang="en-US" sz="1632" i="1">
                <a:solidFill>
                  <a:srgbClr val="FFFFFF"/>
                </a:solidFill>
                <a:latin typeface="Segoe UI" panose="020B0502040204020203" pitchFamily="34" charset="0"/>
                <a:cs typeface="Segoe UI" panose="020B0502040204020203" pitchFamily="34" charset="0"/>
              </a:rPr>
              <a:t>Machine</a:t>
            </a:r>
            <a:br>
              <a:rPr lang="en-US" sz="1632" i="1">
                <a:solidFill>
                  <a:srgbClr val="FFFFFF"/>
                </a:solidFill>
                <a:latin typeface="Segoe UI" panose="020B0502040204020203" pitchFamily="34" charset="0"/>
                <a:cs typeface="Segoe UI" panose="020B0502040204020203" pitchFamily="34" charset="0"/>
              </a:rPr>
            </a:br>
            <a:r>
              <a:rPr lang="en-US" sz="1632"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679940" y="4952206"/>
            <a:ext cx="6951906" cy="677416"/>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pPr>
            <a:r>
              <a:rPr lang="en-US" sz="1836" dirty="0">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716655" y="2133237"/>
            <a:ext cx="1266109" cy="1286982"/>
          </a:xfrm>
          <a:prstGeom prst="rect">
            <a:avLst/>
          </a:prstGeom>
          <a:noFill/>
        </p:spPr>
        <p:txBody>
          <a:bodyPr wrap="none" lIns="186494" tIns="149196" rIns="186494" bIns="149196" rtlCol="0">
            <a:noAutofit/>
          </a:bodyPr>
          <a:lstStyle/>
          <a:p>
            <a:pPr algn="ctr" defTabSz="932563">
              <a:lnSpc>
                <a:spcPct val="90000"/>
              </a:lnSpc>
              <a:spcAft>
                <a:spcPts val="612"/>
              </a:spcAft>
            </a:pPr>
            <a:r>
              <a:rPr lang="en-US" sz="1836" dirty="0">
                <a:solidFill>
                  <a:srgbClr val="FFFFFF"/>
                </a:solidFill>
                <a:latin typeface="Segoe UI" panose="020B0502040204020203" pitchFamily="34" charset="0"/>
                <a:cs typeface="Segoe UI" panose="020B0502040204020203" pitchFamily="34" charset="0"/>
              </a:rPr>
              <a:t>Spark </a:t>
            </a:r>
            <a:r>
              <a:rPr lang="en-US" sz="1836" dirty="0" err="1">
                <a:solidFill>
                  <a:srgbClr val="FFFFFF"/>
                </a:solidFill>
                <a:latin typeface="Segoe UI" panose="020B0502040204020203" pitchFamily="34" charset="0"/>
                <a:cs typeface="Segoe UI" panose="020B0502040204020203" pitchFamily="34" charset="0"/>
              </a:rPr>
              <a:t>MLlib</a:t>
            </a:r>
            <a:endParaRPr lang="en-US" sz="1836" dirty="0">
              <a:solidFill>
                <a:srgbClr val="FFFFFF"/>
              </a:solidFill>
              <a:latin typeface="Segoe UI" panose="020B0502040204020203" pitchFamily="34" charset="0"/>
              <a:cs typeface="Segoe UI" panose="020B0502040204020203" pitchFamily="34" charset="0"/>
            </a:endParaRPr>
          </a:p>
          <a:p>
            <a:pPr algn="ctr" defTabSz="932563">
              <a:lnSpc>
                <a:spcPct val="90000"/>
              </a:lnSpc>
              <a:spcAft>
                <a:spcPts val="612"/>
              </a:spcAft>
            </a:pPr>
            <a:r>
              <a:rPr lang="en-US" sz="1632" i="1" dirty="0">
                <a:solidFill>
                  <a:srgbClr val="FFFFFF"/>
                </a:solidFill>
                <a:latin typeface="Segoe UI" panose="020B0502040204020203" pitchFamily="34" charset="0"/>
                <a:cs typeface="Segoe UI" panose="020B0502040204020203" pitchFamily="34" charset="0"/>
              </a:rPr>
              <a:t>Machine </a:t>
            </a:r>
            <a:br>
              <a:rPr lang="en-US" sz="1632" i="1" dirty="0">
                <a:solidFill>
                  <a:srgbClr val="FFFFFF"/>
                </a:solidFill>
                <a:latin typeface="Segoe UI" panose="020B0502040204020203" pitchFamily="34" charset="0"/>
                <a:cs typeface="Segoe UI" panose="020B0502040204020203" pitchFamily="34" charset="0"/>
              </a:rPr>
            </a:br>
            <a:r>
              <a:rPr lang="en-US" sz="1632"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477579" y="2133237"/>
            <a:ext cx="1266109" cy="1286982"/>
          </a:xfrm>
          <a:prstGeom prst="rect">
            <a:avLst/>
          </a:prstGeom>
          <a:noFill/>
        </p:spPr>
        <p:txBody>
          <a:bodyPr wrap="none" lIns="186494" tIns="149196" rIns="186494" bIns="149196" rtlCol="0">
            <a:noAutofit/>
          </a:bodyPr>
          <a:lstStyle/>
          <a:p>
            <a:pPr algn="ctr" defTabSz="932563">
              <a:lnSpc>
                <a:spcPct val="90000"/>
              </a:lnSpc>
              <a:spcAft>
                <a:spcPts val="612"/>
              </a:spcAft>
            </a:pPr>
            <a:r>
              <a:rPr lang="en-US" sz="1836">
                <a:solidFill>
                  <a:srgbClr val="FFFFFF"/>
                </a:solidFill>
                <a:latin typeface="Segoe UI" panose="020B0502040204020203" pitchFamily="34" charset="0"/>
                <a:cs typeface="Segoe UI" panose="020B0502040204020203" pitchFamily="34" charset="0"/>
              </a:rPr>
              <a:t>Spark </a:t>
            </a:r>
            <a:br>
              <a:rPr lang="en-US" sz="1836">
                <a:solidFill>
                  <a:srgbClr val="FFFFFF"/>
                </a:solidFill>
                <a:latin typeface="Segoe UI" panose="020B0502040204020203" pitchFamily="34" charset="0"/>
                <a:cs typeface="Segoe UI" panose="020B0502040204020203" pitchFamily="34" charset="0"/>
              </a:rPr>
            </a:br>
            <a:r>
              <a:rPr lang="en-US" sz="1836">
                <a:solidFill>
                  <a:srgbClr val="FFFFFF"/>
                </a:solidFill>
                <a:latin typeface="Segoe UI" panose="020B0502040204020203" pitchFamily="34" charset="0"/>
                <a:cs typeface="Segoe UI" panose="020B0502040204020203" pitchFamily="34" charset="0"/>
              </a:rPr>
              <a:t>Streaming</a:t>
            </a:r>
          </a:p>
          <a:p>
            <a:pPr algn="ctr" defTabSz="932563">
              <a:lnSpc>
                <a:spcPct val="90000"/>
              </a:lnSpc>
              <a:spcAft>
                <a:spcPts val="612"/>
              </a:spcAft>
            </a:pPr>
            <a:r>
              <a:rPr lang="en-US" sz="1428"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214567" y="2128595"/>
            <a:ext cx="1266109" cy="1286982"/>
          </a:xfrm>
          <a:prstGeom prst="rect">
            <a:avLst/>
          </a:prstGeom>
          <a:noFill/>
        </p:spPr>
        <p:txBody>
          <a:bodyPr wrap="none" lIns="186494" tIns="149196" rIns="186494" bIns="149196" rtlCol="0">
            <a:noAutofit/>
          </a:bodyPr>
          <a:lstStyle/>
          <a:p>
            <a:pPr algn="ctr" defTabSz="932563">
              <a:lnSpc>
                <a:spcPct val="90000"/>
              </a:lnSpc>
              <a:spcAft>
                <a:spcPts val="612"/>
              </a:spcAft>
            </a:pPr>
            <a:r>
              <a:rPr lang="en-US" sz="1836" dirty="0" err="1">
                <a:solidFill>
                  <a:srgbClr val="FFFFFF"/>
                </a:solidFill>
                <a:latin typeface="Segoe UI" panose="020B0502040204020203" pitchFamily="34" charset="0"/>
                <a:cs typeface="Segoe UI" panose="020B0502040204020203" pitchFamily="34" charset="0"/>
              </a:rPr>
              <a:t>GraphX</a:t>
            </a:r>
            <a:endParaRPr lang="en-US" sz="1836">
              <a:solidFill>
                <a:srgbClr val="FFFFFF"/>
              </a:solidFill>
              <a:latin typeface="Segoe UI" panose="020B0502040204020203" pitchFamily="34" charset="0"/>
              <a:cs typeface="Segoe UI" panose="020B0502040204020203" pitchFamily="34" charset="0"/>
            </a:endParaRPr>
          </a:p>
          <a:p>
            <a:pPr algn="ctr" defTabSz="932563">
              <a:lnSpc>
                <a:spcPct val="90000"/>
              </a:lnSpc>
              <a:spcAft>
                <a:spcPts val="612"/>
              </a:spcAft>
            </a:pPr>
            <a:r>
              <a:rPr lang="en-US" sz="1428" i="1">
                <a:solidFill>
                  <a:srgbClr val="FFFFFF"/>
                </a:solidFill>
                <a:latin typeface="Segoe UI" panose="020B0502040204020203" pitchFamily="34" charset="0"/>
                <a:cs typeface="Segoe UI" panose="020B0502040204020203" pitchFamily="34" charset="0"/>
              </a:rPr>
              <a:t>Graph</a:t>
            </a:r>
            <a:br>
              <a:rPr lang="en-US" sz="1428" i="1">
                <a:solidFill>
                  <a:srgbClr val="FFFFFF"/>
                </a:solidFill>
                <a:latin typeface="Segoe UI" panose="020B0502040204020203" pitchFamily="34" charset="0"/>
                <a:cs typeface="Segoe UI" panose="020B0502040204020203" pitchFamily="34" charset="0"/>
              </a:rPr>
            </a:br>
            <a:r>
              <a:rPr lang="en-US" sz="1428"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461474" y="2162642"/>
            <a:ext cx="0" cy="1108429"/>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210688" y="2164960"/>
            <a:ext cx="0" cy="1108429"/>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10001663" y="2181197"/>
            <a:ext cx="0" cy="1108429"/>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679939" y="6192246"/>
            <a:ext cx="6967306" cy="382308"/>
          </a:xfrm>
          <a:prstGeom prst="rect">
            <a:avLst/>
          </a:prstGeom>
        </p:spPr>
        <p:txBody>
          <a:bodyPr wrap="square">
            <a:spAutoFit/>
          </a:bodyPr>
          <a:lstStyle/>
          <a:p>
            <a:pPr algn="ctr"/>
            <a:r>
              <a:rPr lang="fr-FR" sz="1836">
                <a:latin typeface="Segoe UI" panose="020B0502040204020203" pitchFamily="34" charset="0"/>
                <a:cs typeface="Segoe UI" panose="020B0502040204020203" pitchFamily="34" charset="0"/>
                <a:hlinkClick r:id="rId3"/>
              </a:rPr>
              <a:t>http://spark.apache.org</a:t>
            </a:r>
            <a:endParaRPr lang="fr-FR" sz="1836">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35795" y="225109"/>
            <a:ext cx="11561710" cy="544296"/>
          </a:xfrm>
        </p:spPr>
        <p:txBody>
          <a:bodyPr/>
          <a:lstStyle/>
          <a:p>
            <a:r>
              <a:rPr lang="en-US" sz="3468" spc="-150" dirty="0"/>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34206" y="1103832"/>
            <a:ext cx="5782443" cy="5369387"/>
          </a:xfrm>
        </p:spPr>
        <p:txBody>
          <a:bodyPr/>
          <a:lstStyle/>
          <a:p>
            <a:pPr>
              <a:spcAft>
                <a:spcPts val="612"/>
              </a:spcAft>
            </a:pPr>
            <a:r>
              <a:rPr lang="en-US" sz="1632" dirty="0">
                <a:solidFill>
                  <a:schemeClr val="tx2"/>
                </a:solidFill>
              </a:rPr>
              <a:t>Spark SQL</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32" kern="0" dirty="0" err="1">
                <a:ln>
                  <a:solidFill>
                    <a:srgbClr val="FFFFFF">
                      <a:alpha val="0"/>
                    </a:srgbClr>
                  </a:solidFill>
                </a:ln>
                <a:solidFill>
                  <a:schemeClr val="tx1"/>
                </a:solidFill>
                <a:cs typeface="Segoe UI Semilight" panose="020B0402040204020203" pitchFamily="34" charset="0"/>
              </a:rPr>
              <a:t>DataFrame</a:t>
            </a:r>
            <a:r>
              <a:rPr lang="en-US" sz="1632" kern="0" dirty="0">
                <a:ln>
                  <a:solidFill>
                    <a:srgbClr val="FFFFFF">
                      <a:alpha val="0"/>
                    </a:srgbClr>
                  </a:solidFill>
                </a:ln>
                <a:solidFill>
                  <a:schemeClr val="tx1"/>
                </a:solidFill>
                <a:cs typeface="Segoe UI Semilight" panose="020B0402040204020203" pitchFamily="34" charset="0"/>
              </a:rPr>
              <a:t> APIs</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Use BI tools to connect and query via </a:t>
            </a:r>
            <a:br>
              <a:rPr lang="en-US" sz="1632" kern="0" dirty="0">
                <a:ln>
                  <a:solidFill>
                    <a:srgbClr val="FFFFFF">
                      <a:alpha val="0"/>
                    </a:srgbClr>
                  </a:solidFill>
                </a:ln>
                <a:solidFill>
                  <a:schemeClr val="tx1"/>
                </a:solidFill>
                <a:cs typeface="Segoe UI Semilight" panose="020B0402040204020203" pitchFamily="34" charset="0"/>
              </a:rPr>
            </a:br>
            <a:r>
              <a:rPr lang="en-US" sz="1632" kern="0" dirty="0">
                <a:ln>
                  <a:solidFill>
                    <a:srgbClr val="FFFFFF">
                      <a:alpha val="0"/>
                    </a:srgbClr>
                  </a:solidFill>
                </a:ln>
                <a:solidFill>
                  <a:schemeClr val="tx1"/>
                </a:solidFill>
                <a:cs typeface="Segoe UI Semilight" panose="020B0402040204020203" pitchFamily="34" charset="0"/>
              </a:rPr>
              <a:t>JDBC or ODBC drivers</a:t>
            </a:r>
          </a:p>
          <a:p>
            <a:pPr marL="228512" lvl="2" defTabSz="932563" fontAlgn="base">
              <a:spcAft>
                <a:spcPts val="612"/>
              </a:spcAft>
              <a:buClr>
                <a:schemeClr val="tx1"/>
              </a:buClr>
              <a:tabLst>
                <a:tab pos="645399" algn="l"/>
              </a:tabLst>
              <a:defRPr/>
            </a:pPr>
            <a:endParaRPr lang="en-US" sz="1632" kern="0" dirty="0">
              <a:ln>
                <a:solidFill>
                  <a:srgbClr val="FFFFFF">
                    <a:alpha val="0"/>
                  </a:srgbClr>
                </a:solidFill>
              </a:ln>
              <a:solidFill>
                <a:schemeClr val="tx1"/>
              </a:solidFill>
              <a:cs typeface="Segoe UI Semilight" panose="020B0402040204020203" pitchFamily="34" charset="0"/>
            </a:endParaRPr>
          </a:p>
          <a:p>
            <a:pPr marL="0" lvl="2">
              <a:spcAft>
                <a:spcPts val="612"/>
              </a:spcAft>
            </a:pPr>
            <a:r>
              <a:rPr lang="en-US" sz="1632" dirty="0" err="1">
                <a:solidFill>
                  <a:schemeClr val="tx2"/>
                </a:solidFill>
              </a:rPr>
              <a:t>MLlib</a:t>
            </a:r>
            <a:r>
              <a:rPr lang="en-US" sz="1632" dirty="0">
                <a:solidFill>
                  <a:schemeClr val="tx2"/>
                </a:solidFill>
              </a:rPr>
              <a:t> &amp; </a:t>
            </a:r>
            <a:r>
              <a:rPr lang="en-US" sz="1632" dirty="0" err="1">
                <a:solidFill>
                  <a:schemeClr val="tx2"/>
                </a:solidFill>
              </a:rPr>
              <a:t>SparkML</a:t>
            </a:r>
            <a:endParaRPr lang="en-US" sz="1632" dirty="0">
              <a:solidFill>
                <a:schemeClr val="tx2"/>
              </a:solidFill>
            </a:endParaRP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Predictive and prescriptive analytics</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Machine learning algorithms for:</a:t>
            </a:r>
          </a:p>
          <a:p>
            <a:pPr marL="976972" lvl="4" indent="-291436" defTabSz="932563" fontAlgn="base">
              <a:spcAft>
                <a:spcPts val="612"/>
              </a:spcAft>
              <a:buClr>
                <a:schemeClr val="tx1"/>
              </a:buClr>
              <a:buFont typeface="Arial" panose="020B0604020202020204" pitchFamily="34" charset="0"/>
              <a:buChar char="•"/>
              <a:tabLst>
                <a:tab pos="645399" algn="l"/>
              </a:tabLst>
              <a:defRPr/>
            </a:pPr>
            <a:r>
              <a:rPr lang="en-US" sz="1457" kern="0" dirty="0">
                <a:ln>
                  <a:solidFill>
                    <a:srgbClr val="FFFFFF">
                      <a:alpha val="0"/>
                    </a:srgbClr>
                  </a:solidFill>
                </a:ln>
                <a:solidFill>
                  <a:schemeClr val="tx1"/>
                </a:solidFill>
                <a:cs typeface="Segoe UI Semilight" panose="020B0402040204020203" pitchFamily="34" charset="0"/>
              </a:rPr>
              <a:t>Clustering</a:t>
            </a:r>
          </a:p>
          <a:p>
            <a:pPr marL="976972" lvl="4" indent="-291436" defTabSz="932563" fontAlgn="base">
              <a:spcAft>
                <a:spcPts val="612"/>
              </a:spcAft>
              <a:buClr>
                <a:schemeClr val="tx1"/>
              </a:buClr>
              <a:buFont typeface="Arial" panose="020B0604020202020204" pitchFamily="34" charset="0"/>
              <a:buChar char="•"/>
              <a:tabLst>
                <a:tab pos="645399" algn="l"/>
              </a:tabLst>
              <a:defRPr/>
            </a:pPr>
            <a:r>
              <a:rPr lang="en-US" sz="1457" kern="0" dirty="0">
                <a:ln>
                  <a:solidFill>
                    <a:srgbClr val="FFFFFF">
                      <a:alpha val="0"/>
                    </a:srgbClr>
                  </a:solidFill>
                </a:ln>
                <a:solidFill>
                  <a:schemeClr val="tx1"/>
                </a:solidFill>
                <a:cs typeface="Segoe UI Semilight" panose="020B0402040204020203" pitchFamily="34" charset="0"/>
              </a:rPr>
              <a:t>Classification</a:t>
            </a:r>
          </a:p>
          <a:p>
            <a:pPr marL="976972" lvl="4" indent="-291436" defTabSz="932563" fontAlgn="base">
              <a:spcAft>
                <a:spcPts val="612"/>
              </a:spcAft>
              <a:buClr>
                <a:schemeClr val="tx1"/>
              </a:buClr>
              <a:buFont typeface="Arial" panose="020B0604020202020204" pitchFamily="34" charset="0"/>
              <a:buChar char="•"/>
              <a:tabLst>
                <a:tab pos="645399" algn="l"/>
              </a:tabLst>
              <a:defRPr/>
            </a:pPr>
            <a:r>
              <a:rPr lang="en-US" sz="1457" kern="0" dirty="0">
                <a:ln>
                  <a:solidFill>
                    <a:srgbClr val="FFFFFF">
                      <a:alpha val="0"/>
                    </a:srgbClr>
                  </a:solidFill>
                </a:ln>
                <a:solidFill>
                  <a:schemeClr val="tx1"/>
                </a:solidFill>
                <a:cs typeface="Segoe UI Semilight" panose="020B0402040204020203" pitchFamily="34" charset="0"/>
              </a:rPr>
              <a:t>Regression</a:t>
            </a:r>
          </a:p>
          <a:p>
            <a:pPr marL="976972" lvl="4" indent="-291436" defTabSz="932563" fontAlgn="base">
              <a:spcAft>
                <a:spcPts val="612"/>
              </a:spcAft>
              <a:buClr>
                <a:schemeClr val="tx1"/>
              </a:buClr>
              <a:buFont typeface="Arial" panose="020B0604020202020204" pitchFamily="34" charset="0"/>
              <a:buChar char="•"/>
              <a:tabLst>
                <a:tab pos="645399" algn="l"/>
              </a:tabLst>
              <a:defRPr/>
            </a:pPr>
            <a:r>
              <a:rPr lang="en-US" sz="1457" kern="0" dirty="0">
                <a:ln>
                  <a:solidFill>
                    <a:srgbClr val="FFFFFF">
                      <a:alpha val="0"/>
                    </a:srgbClr>
                  </a:solidFill>
                </a:ln>
                <a:solidFill>
                  <a:schemeClr val="tx1"/>
                </a:solidFill>
                <a:cs typeface="Segoe UI Semilight" panose="020B0402040204020203" pitchFamily="34" charset="0"/>
              </a:rPr>
              <a:t>etc.</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32"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dirty="0"/>
              <a:t>Spark Component Features</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610552" y="1103831"/>
            <a:ext cx="5658317" cy="5371414"/>
          </a:xfrm>
        </p:spPr>
        <p:txBody>
          <a:bodyPr/>
          <a:lstStyle/>
          <a:p>
            <a:pPr marL="0" lvl="2">
              <a:spcAft>
                <a:spcPts val="1020"/>
              </a:spcAft>
            </a:pPr>
            <a:r>
              <a:rPr lang="en-US" sz="1632" dirty="0">
                <a:solidFill>
                  <a:schemeClr val="tx2"/>
                </a:solidFill>
              </a:rPr>
              <a:t>Spark Streaming</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e.g. Internet of Things (IoT) devices, </a:t>
            </a:r>
            <a:br>
              <a:rPr lang="en-US" sz="1632" kern="0" dirty="0">
                <a:ln>
                  <a:solidFill>
                    <a:srgbClr val="FFFFFF">
                      <a:alpha val="0"/>
                    </a:srgbClr>
                  </a:solidFill>
                </a:ln>
                <a:solidFill>
                  <a:schemeClr val="tx1"/>
                </a:solidFill>
                <a:cs typeface="Segoe UI Semilight" panose="020B0402040204020203" pitchFamily="34" charset="0"/>
              </a:rPr>
            </a:br>
            <a:r>
              <a:rPr lang="en-US" sz="1632" kern="0" dirty="0">
                <a:ln>
                  <a:solidFill>
                    <a:srgbClr val="FFFFFF">
                      <a:alpha val="0"/>
                    </a:srgbClr>
                  </a:solidFill>
                </a:ln>
                <a:solidFill>
                  <a:schemeClr val="tx1"/>
                </a:solidFill>
                <a:cs typeface="Segoe UI Semilight" panose="020B0402040204020203" pitchFamily="34" charset="0"/>
              </a:rPr>
              <a:t>Twitter feeds, Kafka (event hub), etc.</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91436" lvl="2" indent="-291436">
              <a:spcAft>
                <a:spcPts val="1020"/>
              </a:spcAft>
              <a:buFont typeface="Arial" panose="020B0604020202020204" pitchFamily="34" charset="0"/>
              <a:buChar char="•"/>
            </a:pPr>
            <a:endParaRPr lang="en-US" sz="1632" dirty="0"/>
          </a:p>
          <a:p>
            <a:pPr marL="0" lvl="2">
              <a:spcAft>
                <a:spcPts val="1020"/>
              </a:spcAft>
            </a:pPr>
            <a:r>
              <a:rPr lang="en-US" sz="1632" dirty="0" err="1">
                <a:solidFill>
                  <a:schemeClr val="tx2"/>
                </a:solidFill>
              </a:rPr>
              <a:t>GraphX</a:t>
            </a:r>
            <a:endParaRPr lang="en-US" sz="1632" dirty="0">
              <a:solidFill>
                <a:schemeClr val="tx2"/>
              </a:solidFill>
            </a:endParaRP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32" kern="0" dirty="0">
                <a:ln>
                  <a:solidFill>
                    <a:srgbClr val="FFFFFF">
                      <a:alpha val="0"/>
                    </a:srgbClr>
                  </a:solidFill>
                </a:ln>
                <a:solidFill>
                  <a:schemeClr val="tx1"/>
                </a:solidFill>
                <a:cs typeface="Segoe UI Semilight" panose="020B0402040204020203" pitchFamily="34" charset="0"/>
              </a:rPr>
            </a:br>
            <a:r>
              <a:rPr lang="en-US" sz="1632" kern="0" dirty="0">
                <a:ln>
                  <a:solidFill>
                    <a:srgbClr val="FFFFFF">
                      <a:alpha val="0"/>
                    </a:srgbClr>
                  </a:solidFill>
                </a:ln>
                <a:solidFill>
                  <a:schemeClr val="tx1"/>
                </a:solidFill>
                <a:cs typeface="Segoe UI Semilight" panose="020B0402040204020203" pitchFamily="34" charset="0"/>
              </a:rPr>
              <a:t>graph nodes </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Trace interconnections between graph nodes</a:t>
            </a:r>
          </a:p>
          <a:p>
            <a:pPr marL="519948" lvl="2" indent="-291436" defTabSz="932563" fontAlgn="base">
              <a:spcAft>
                <a:spcPts val="612"/>
              </a:spcAft>
              <a:buClr>
                <a:schemeClr val="tx1"/>
              </a:buClr>
              <a:buFont typeface="Arial" panose="020B0604020202020204" pitchFamily="34" charset="0"/>
              <a:buChar char="•"/>
              <a:tabLst>
                <a:tab pos="645399" algn="l"/>
              </a:tabLst>
              <a:defRPr/>
            </a:pPr>
            <a:r>
              <a:rPr lang="en-US" sz="1632"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20"/>
              </a:spcAft>
            </a:pPr>
            <a:endParaRPr lang="en-US" sz="1632" dirty="0"/>
          </a:p>
        </p:txBody>
      </p:sp>
    </p:spTree>
    <p:extLst>
      <p:ext uri="{BB962C8B-B14F-4D97-AF65-F5344CB8AC3E}">
        <p14:creationId xmlns:p14="http://schemas.microsoft.com/office/powerpoint/2010/main" val="17344948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11346</TotalTime>
  <Words>3118</Words>
  <Application>Microsoft Office PowerPoint</Application>
  <PresentationFormat>Custom</PresentationFormat>
  <Paragraphs>471</Paragraphs>
  <Slides>41</Slides>
  <Notes>11</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Design Presentation: Spark for Data Science</vt:lpstr>
      <vt:lpstr>PowerPoint Presentation</vt:lpstr>
      <vt:lpstr>Topics Covered</vt:lpstr>
      <vt:lpstr>Spark for Data Science</vt:lpstr>
      <vt:lpstr>Agenda</vt:lpstr>
      <vt:lpstr>Apache Spark Overview</vt:lpstr>
      <vt:lpstr>Azure Synapse Apache Spark - Summary</vt:lpstr>
      <vt:lpstr>Apache Spark</vt:lpstr>
      <vt:lpstr>Spark Component Features</vt:lpstr>
      <vt:lpstr>General Spark Cluster Architecture</vt:lpstr>
      <vt:lpstr>Spark in Azure Synapse Analytics</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Machine Learning in Azure Synapse Analytics</vt:lpstr>
      <vt:lpstr>Making predictions with T-SQL</vt:lpstr>
      <vt:lpstr>What is ONNX?</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Ciprian</cp:lastModifiedBy>
  <cp:revision>344</cp:revision>
  <dcterms:created xsi:type="dcterms:W3CDTF">2016-03-10T00:17:44Z</dcterms:created>
  <dcterms:modified xsi:type="dcterms:W3CDTF">2020-04-29T21:59:05Z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